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5.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charts/chart6.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7.xml" ContentType="application/vnd.openxmlformats-officedocument.drawingml.chart+xml"/>
  <Override PartName="/ppt/notesSlides/notesSlide7.xml" ContentType="application/vnd.openxmlformats-officedocument.presentationml.notesSlide+xml"/>
  <Override PartName="/ppt/charts/chart8.xml" ContentType="application/vnd.openxmlformats-officedocument.drawingml.chart+xml"/>
  <Override PartName="/ppt/notesSlides/notesSlide8.xml" ContentType="application/vnd.openxmlformats-officedocument.presentationml.notesSlide+xml"/>
  <Override PartName="/ppt/charts/chart9.xml" ContentType="application/vnd.openxmlformats-officedocument.drawingml.chart+xml"/>
  <Override PartName="/ppt/drawings/drawing1.xml" ContentType="application/vnd.openxmlformats-officedocument.drawingml.chartshapes+xml"/>
  <Override PartName="/ppt/charts/chart10.xml" ContentType="application/vnd.openxmlformats-officedocument.drawingml.chart+xml"/>
  <Override PartName="/ppt/drawings/drawing2.xml" ContentType="application/vnd.openxmlformats-officedocument.drawingml.chartshapes+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40" r:id="rId1"/>
  </p:sldMasterIdLst>
  <p:notesMasterIdLst>
    <p:notesMasterId r:id="rId33"/>
  </p:notesMasterIdLst>
  <p:sldIdLst>
    <p:sldId id="256" r:id="rId2"/>
    <p:sldId id="257" r:id="rId3"/>
    <p:sldId id="258" r:id="rId4"/>
    <p:sldId id="259" r:id="rId5"/>
    <p:sldId id="266" r:id="rId6"/>
    <p:sldId id="297" r:id="rId7"/>
    <p:sldId id="265" r:id="rId8"/>
    <p:sldId id="267" r:id="rId9"/>
    <p:sldId id="270" r:id="rId10"/>
    <p:sldId id="271" r:id="rId11"/>
    <p:sldId id="292" r:id="rId12"/>
    <p:sldId id="293" r:id="rId13"/>
    <p:sldId id="295" r:id="rId14"/>
    <p:sldId id="296" r:id="rId15"/>
    <p:sldId id="278" r:id="rId16"/>
    <p:sldId id="279" r:id="rId17"/>
    <p:sldId id="280" r:id="rId18"/>
    <p:sldId id="281" r:id="rId19"/>
    <p:sldId id="282" r:id="rId20"/>
    <p:sldId id="289" r:id="rId21"/>
    <p:sldId id="290" r:id="rId22"/>
    <p:sldId id="291" r:id="rId23"/>
    <p:sldId id="285" r:id="rId24"/>
    <p:sldId id="286" r:id="rId25"/>
    <p:sldId id="287" r:id="rId26"/>
    <p:sldId id="288" r:id="rId27"/>
    <p:sldId id="294" r:id="rId28"/>
    <p:sldId id="298" r:id="rId29"/>
    <p:sldId id="299" r:id="rId30"/>
    <p:sldId id="300" r:id="rId31"/>
    <p:sldId id="28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ra, Pablo" initials="MP" lastIdx="7" clrIdx="0"/>
  <p:cmAuthor id="1" name="andrea" initials="a" lastIdx="18" clrIdx="1">
    <p:extLst>
      <p:ext uri="{19B8F6BF-5375-455C-9EA6-DF929625EA0E}">
        <p15:presenceInfo xmlns:p15="http://schemas.microsoft.com/office/powerpoint/2012/main" userId="andre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80" autoAdjust="0"/>
  </p:normalViewPr>
  <p:slideViewPr>
    <p:cSldViewPr snapToGrid="0">
      <p:cViewPr varScale="1">
        <p:scale>
          <a:sx n="72" d="100"/>
          <a:sy n="72" d="100"/>
        </p:scale>
        <p:origin x="660"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esica\Dropbox\ISA\ISA_Compartido\Salidas\i05.xls" TargetMode="External"/></Relationships>
</file>

<file path=ppt/charts/_rels/chart10.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Users\Jesica\Dropbox\ISA\cuadros%20presentacion.xlsx" TargetMode="External"/></Relationships>
</file>

<file path=ppt/charts/_rels/chart11.xml.rels><?xml version="1.0" encoding="UTF-8" standalone="yes"?>
<Relationships xmlns="http://schemas.openxmlformats.org/package/2006/relationships"><Relationship Id="rId1" Type="http://schemas.openxmlformats.org/officeDocument/2006/relationships/oleObject" Target="Macintosh%20HD:Users:Ilan:Desktop:Ilan%20Folder:2014:Andrea%20conference:FDI:LAC%20to%20Africa:LA%20to%20Africa_source%20countries.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C:\Users\Jesica\Dropbox\FDI%20data_%20LAC%20&amp;%20Africa\LAC%20to%20Africa\LA%20to%20Africa_destination%20countries.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Macintosh%20HD:Users:Ilan:Desktop:Ilan%20Folder:2014:Andrea%20conference:FDI:Africa%20to%20LAC:Africa%20to%20LAC_key%20source%20countries.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Jesica\AppData\Local\Temp\Rar$DIa0.011\JobID-645441_645441_africa.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Jesica\Dropbox\ISA\Nuevo\DATOS%20UIS%20UNESC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Jesica\Dropbox\ISA\Nuevo\DATOS%20UIS%20UNESCO.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3" Type="http://schemas.openxmlformats.org/officeDocument/2006/relationships/oleObject" Target="Libro1" TargetMode="External"/><Relationship Id="rId2" Type="http://schemas.microsoft.com/office/2011/relationships/chartColorStyle" Target="colors2.xml"/><Relationship Id="rId1" Type="http://schemas.microsoft.com/office/2011/relationships/chartStyle" Target="style2.xml"/></Relationships>
</file>

<file path=ppt/charts/_rels/chart7.xml.rels><?xml version="1.0" encoding="UTF-8" standalone="yes"?>
<Relationships xmlns="http://schemas.openxmlformats.org/package/2006/relationships"><Relationship Id="rId1" Type="http://schemas.openxmlformats.org/officeDocument/2006/relationships/oleObject" Target="file:///C:\Users\Jesica\Dropbox\ISA\FDI%20data\UNCTAD%20data\WIR_2013_FDI_inflow%20by%20source.xls"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file:///C:\Users\Jesica\Dropbox\ISA\FDI%20data\UNCTAD%20data\WIR2013_FDI%20outflows%20by%20source.xls" TargetMode="External"/></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Jesica\Dropbox\ISA\cuadros%20presentac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English!$M$7</c:f>
              <c:strCache>
                <c:ptCount val="1"/>
                <c:pt idx="0">
                  <c:v>LAC</c:v>
                </c:pt>
              </c:strCache>
            </c:strRef>
          </c:tx>
          <c:spPr>
            <a:ln>
              <a:solidFill>
                <a:srgbClr val="C00000"/>
              </a:solidFill>
            </a:ln>
          </c:spPr>
          <c:marker>
            <c:symbol val="triangle"/>
            <c:size val="7"/>
            <c:spPr>
              <a:solidFill>
                <a:srgbClr val="C00000"/>
              </a:solidFill>
              <a:ln>
                <a:solidFill>
                  <a:srgbClr val="C00000"/>
                </a:solidFill>
              </a:ln>
            </c:spPr>
          </c:marker>
          <c:cat>
            <c:numRef>
              <c:f>English!$N$6:$U$6</c:f>
              <c:numCache>
                <c:formatCode>General</c:formatCode>
                <c:ptCount val="8"/>
                <c:pt idx="0">
                  <c:v>1948</c:v>
                </c:pt>
                <c:pt idx="1">
                  <c:v>1953</c:v>
                </c:pt>
                <c:pt idx="2">
                  <c:v>1963</c:v>
                </c:pt>
                <c:pt idx="3">
                  <c:v>1973</c:v>
                </c:pt>
                <c:pt idx="4">
                  <c:v>1983</c:v>
                </c:pt>
                <c:pt idx="5">
                  <c:v>1993</c:v>
                </c:pt>
                <c:pt idx="6">
                  <c:v>2003</c:v>
                </c:pt>
                <c:pt idx="7">
                  <c:v>2012</c:v>
                </c:pt>
              </c:numCache>
            </c:numRef>
          </c:cat>
          <c:val>
            <c:numRef>
              <c:f>English!$N$7:$U$7</c:f>
              <c:numCache>
                <c:formatCode>0.0</c:formatCode>
                <c:ptCount val="8"/>
                <c:pt idx="0">
                  <c:v>11.2905982905983</c:v>
                </c:pt>
                <c:pt idx="1">
                  <c:v>9.7339537103316474</c:v>
                </c:pt>
                <c:pt idx="2">
                  <c:v>6.3500669771002052</c:v>
                </c:pt>
                <c:pt idx="3">
                  <c:v>4.2865287928264131</c:v>
                </c:pt>
                <c:pt idx="4">
                  <c:v>4.3974002236827765</c:v>
                </c:pt>
                <c:pt idx="5">
                  <c:v>3.0083442255679556</c:v>
                </c:pt>
                <c:pt idx="6">
                  <c:v>3.0477945202352816</c:v>
                </c:pt>
                <c:pt idx="7">
                  <c:v>4.1807582592347359</c:v>
                </c:pt>
              </c:numCache>
            </c:numRef>
          </c:val>
          <c:smooth val="1"/>
          <c:extLst>
            <c:ext xmlns:c16="http://schemas.microsoft.com/office/drawing/2014/chart" uri="{C3380CC4-5D6E-409C-BE32-E72D297353CC}">
              <c16:uniqueId val="{00000000-9A4F-4265-9573-9D26972526B8}"/>
            </c:ext>
          </c:extLst>
        </c:ser>
        <c:ser>
          <c:idx val="1"/>
          <c:order val="1"/>
          <c:tx>
            <c:strRef>
              <c:f>English!$M$8</c:f>
              <c:strCache>
                <c:ptCount val="1"/>
                <c:pt idx="0">
                  <c:v>Africa</c:v>
                </c:pt>
              </c:strCache>
            </c:strRef>
          </c:tx>
          <c:spPr>
            <a:ln>
              <a:solidFill>
                <a:srgbClr val="0070C0"/>
              </a:solidFill>
            </a:ln>
          </c:spPr>
          <c:marker>
            <c:symbol val="square"/>
            <c:size val="7"/>
            <c:spPr>
              <a:solidFill>
                <a:srgbClr val="0070C0"/>
              </a:solidFill>
              <a:ln>
                <a:solidFill>
                  <a:srgbClr val="0070C0"/>
                </a:solidFill>
              </a:ln>
            </c:spPr>
          </c:marker>
          <c:cat>
            <c:numRef>
              <c:f>English!$N$6:$U$6</c:f>
              <c:numCache>
                <c:formatCode>General</c:formatCode>
                <c:ptCount val="8"/>
                <c:pt idx="0">
                  <c:v>1948</c:v>
                </c:pt>
                <c:pt idx="1">
                  <c:v>1953</c:v>
                </c:pt>
                <c:pt idx="2">
                  <c:v>1963</c:v>
                </c:pt>
                <c:pt idx="3">
                  <c:v>1973</c:v>
                </c:pt>
                <c:pt idx="4">
                  <c:v>1983</c:v>
                </c:pt>
                <c:pt idx="5">
                  <c:v>1993</c:v>
                </c:pt>
                <c:pt idx="6">
                  <c:v>2003</c:v>
                </c:pt>
                <c:pt idx="7">
                  <c:v>2012</c:v>
                </c:pt>
              </c:numCache>
            </c:numRef>
          </c:cat>
          <c:val>
            <c:numRef>
              <c:f>English!$N$8:$U$8</c:f>
              <c:numCache>
                <c:formatCode>0.0</c:formatCode>
                <c:ptCount val="8"/>
                <c:pt idx="0">
                  <c:v>7.316239316239316</c:v>
                </c:pt>
                <c:pt idx="1">
                  <c:v>6.490097828680506</c:v>
                </c:pt>
                <c:pt idx="2">
                  <c:v>5.6579702749250389</c:v>
                </c:pt>
                <c:pt idx="3">
                  <c:v>4.8307676359301395</c:v>
                </c:pt>
                <c:pt idx="4">
                  <c:v>4.4585137742204397</c:v>
                </c:pt>
                <c:pt idx="5">
                  <c:v>2.5294984283801791</c:v>
                </c:pt>
                <c:pt idx="6">
                  <c:v>2.4299382548130448</c:v>
                </c:pt>
                <c:pt idx="7">
                  <c:v>3.5136201369835347</c:v>
                </c:pt>
              </c:numCache>
            </c:numRef>
          </c:val>
          <c:smooth val="1"/>
          <c:extLst>
            <c:ext xmlns:c16="http://schemas.microsoft.com/office/drawing/2014/chart" uri="{C3380CC4-5D6E-409C-BE32-E72D297353CC}">
              <c16:uniqueId val="{00000001-9A4F-4265-9573-9D26972526B8}"/>
            </c:ext>
          </c:extLst>
        </c:ser>
        <c:dLbls>
          <c:showLegendKey val="0"/>
          <c:showVal val="0"/>
          <c:showCatName val="0"/>
          <c:showSerName val="0"/>
          <c:showPercent val="0"/>
          <c:showBubbleSize val="0"/>
        </c:dLbls>
        <c:marker val="1"/>
        <c:smooth val="0"/>
        <c:axId val="112630016"/>
        <c:axId val="112636288"/>
      </c:lineChart>
      <c:catAx>
        <c:axId val="112630016"/>
        <c:scaling>
          <c:orientation val="minMax"/>
        </c:scaling>
        <c:delete val="0"/>
        <c:axPos val="b"/>
        <c:numFmt formatCode="General" sourceLinked="1"/>
        <c:majorTickMark val="none"/>
        <c:minorTickMark val="none"/>
        <c:tickLblPos val="nextTo"/>
        <c:crossAx val="112636288"/>
        <c:crosses val="autoZero"/>
        <c:auto val="1"/>
        <c:lblAlgn val="ctr"/>
        <c:lblOffset val="100"/>
        <c:noMultiLvlLbl val="0"/>
      </c:catAx>
      <c:valAx>
        <c:axId val="112636288"/>
        <c:scaling>
          <c:orientation val="minMax"/>
        </c:scaling>
        <c:delete val="0"/>
        <c:axPos val="l"/>
        <c:majorGridlines/>
        <c:numFmt formatCode="0.0" sourceLinked="1"/>
        <c:majorTickMark val="none"/>
        <c:minorTickMark val="none"/>
        <c:tickLblPos val="nextTo"/>
        <c:spPr>
          <a:ln w="9525">
            <a:noFill/>
          </a:ln>
        </c:spPr>
        <c:crossAx val="112630016"/>
        <c:crosses val="autoZero"/>
        <c:crossBetween val="between"/>
      </c:valAx>
    </c:plotArea>
    <c:legend>
      <c:legendPos val="b"/>
      <c:overlay val="0"/>
    </c:legend>
    <c:plotVisOnly val="1"/>
    <c:dispBlanksAs val="gap"/>
    <c:showDLblsOverMax val="0"/>
  </c:chart>
  <c:spPr>
    <a:ln>
      <a:noFill/>
    </a:ln>
  </c:spPr>
  <c:txPr>
    <a:bodyPr/>
    <a:lstStyle/>
    <a:p>
      <a:pPr>
        <a:defRPr sz="1600">
          <a:latin typeface="Cambria" pitchFamily="18" charset="0"/>
        </a:defRPr>
      </a:pPr>
      <a:endParaRPr lang="es-AR"/>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Cambria" pitchFamily="18" charset="0"/>
              </a:defRPr>
            </a:pPr>
            <a:r>
              <a:rPr lang="en-US" dirty="0">
                <a:latin typeface="Cambria" pitchFamily="18" charset="0"/>
              </a:rPr>
              <a:t>Capital expenditure (2003-Feb2014, billion</a:t>
            </a:r>
            <a:r>
              <a:rPr lang="en-US" baseline="0" dirty="0">
                <a:latin typeface="Cambria" pitchFamily="18" charset="0"/>
              </a:rPr>
              <a:t> U$S</a:t>
            </a:r>
            <a:r>
              <a:rPr lang="en-US" dirty="0">
                <a:latin typeface="Cambria" pitchFamily="18" charset="0"/>
              </a:rPr>
              <a:t>) </a:t>
            </a:r>
          </a:p>
        </c:rich>
      </c:tx>
      <c:layout>
        <c:manualLayout>
          <c:xMode val="edge"/>
          <c:yMode val="edge"/>
          <c:x val="0.12947172794403974"/>
          <c:y val="5.3332960049273494E-2"/>
        </c:manualLayout>
      </c:layout>
      <c:overlay val="0"/>
    </c:title>
    <c:autoTitleDeleted val="0"/>
    <c:plotArea>
      <c:layout>
        <c:manualLayout>
          <c:layoutTarget val="inner"/>
          <c:xMode val="edge"/>
          <c:yMode val="edge"/>
          <c:x val="3.5555451488060552E-2"/>
          <c:y val="0.23084052905016539"/>
          <c:w val="0.92888909702388289"/>
          <c:h val="0.64853669512871071"/>
        </c:manualLayout>
      </c:layout>
      <c:barChart>
        <c:barDir val="col"/>
        <c:grouping val="clustered"/>
        <c:varyColors val="0"/>
        <c:ser>
          <c:idx val="0"/>
          <c:order val="0"/>
          <c:tx>
            <c:strRef>
              <c:f>Hoja4!$A$3</c:f>
              <c:strCache>
                <c:ptCount val="1"/>
                <c:pt idx="0">
                  <c:v>Total Capital Investment (Capex) </c:v>
                </c:pt>
              </c:strCache>
            </c:strRef>
          </c:tx>
          <c:spPr>
            <a:solidFill>
              <a:srgbClr val="0070C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Hoja4!$B$1:$C$1</c:f>
              <c:strCache>
                <c:ptCount val="2"/>
                <c:pt idx="0">
                  <c:v>LAC in Africa</c:v>
                </c:pt>
                <c:pt idx="1">
                  <c:v>Africa in LAC</c:v>
                </c:pt>
              </c:strCache>
            </c:strRef>
          </c:cat>
          <c:val>
            <c:numRef>
              <c:f>Hoja4!$B$3:$C$3</c:f>
              <c:numCache>
                <c:formatCode>"$"\ #.##000;[Red]"$"\ \-#.##000</c:formatCode>
                <c:ptCount val="2"/>
                <c:pt idx="0">
                  <c:v>10.8</c:v>
                </c:pt>
                <c:pt idx="1">
                  <c:v>3.6</c:v>
                </c:pt>
              </c:numCache>
            </c:numRef>
          </c:val>
          <c:extLst>
            <c:ext xmlns:c16="http://schemas.microsoft.com/office/drawing/2014/chart" uri="{C3380CC4-5D6E-409C-BE32-E72D297353CC}">
              <c16:uniqueId val="{00000000-F4F5-4A33-AC06-294C34DD46F7}"/>
            </c:ext>
          </c:extLst>
        </c:ser>
        <c:dLbls>
          <c:showLegendKey val="0"/>
          <c:showVal val="1"/>
          <c:showCatName val="0"/>
          <c:showSerName val="0"/>
          <c:showPercent val="0"/>
          <c:showBubbleSize val="0"/>
        </c:dLbls>
        <c:gapWidth val="150"/>
        <c:overlap val="-25"/>
        <c:axId val="134681344"/>
        <c:axId val="134684032"/>
      </c:barChart>
      <c:catAx>
        <c:axId val="134681344"/>
        <c:scaling>
          <c:orientation val="minMax"/>
        </c:scaling>
        <c:delete val="0"/>
        <c:axPos val="b"/>
        <c:numFmt formatCode="General" sourceLinked="0"/>
        <c:majorTickMark val="none"/>
        <c:minorTickMark val="none"/>
        <c:tickLblPos val="nextTo"/>
        <c:txPr>
          <a:bodyPr/>
          <a:lstStyle/>
          <a:p>
            <a:pPr>
              <a:defRPr sz="1800"/>
            </a:pPr>
            <a:endParaRPr lang="es-AR"/>
          </a:p>
        </c:txPr>
        <c:crossAx val="134684032"/>
        <c:crosses val="autoZero"/>
        <c:auto val="1"/>
        <c:lblAlgn val="ctr"/>
        <c:lblOffset val="100"/>
        <c:noMultiLvlLbl val="0"/>
      </c:catAx>
      <c:valAx>
        <c:axId val="134684032"/>
        <c:scaling>
          <c:orientation val="minMax"/>
        </c:scaling>
        <c:delete val="1"/>
        <c:axPos val="l"/>
        <c:numFmt formatCode="&quot;$&quot;\ #.##000;[Red]&quot;$&quot;\ \-#.##000" sourceLinked="1"/>
        <c:majorTickMark val="out"/>
        <c:minorTickMark val="none"/>
        <c:tickLblPos val="none"/>
        <c:crossAx val="134681344"/>
        <c:crosses val="autoZero"/>
        <c:crossBetween val="between"/>
      </c:valAx>
    </c:plotArea>
    <c:plotVisOnly val="1"/>
    <c:dispBlanksAs val="gap"/>
    <c:showDLblsOverMax val="0"/>
  </c:chart>
  <c:spPr>
    <a:ln>
      <a:noFill/>
    </a:ln>
  </c:spPr>
  <c:externalData r:id="rId1">
    <c:autoUpdate val="0"/>
  </c:externalData>
  <c:userShapes r:id="rId2"/>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pieChart>
        <c:varyColors val="1"/>
        <c:ser>
          <c:idx val="0"/>
          <c:order val="0"/>
          <c:dPt>
            <c:idx val="0"/>
            <c:bubble3D val="0"/>
            <c:spPr>
              <a:solidFill>
                <a:srgbClr val="0070C0"/>
              </a:solidFill>
            </c:spPr>
            <c:extLst>
              <c:ext xmlns:c16="http://schemas.microsoft.com/office/drawing/2014/chart" uri="{C3380CC4-5D6E-409C-BE32-E72D297353CC}">
                <c16:uniqueId val="{00000000-0F70-4AB8-BB46-A8D7EB24DAB4}"/>
              </c:ext>
            </c:extLst>
          </c:dPt>
          <c:dPt>
            <c:idx val="1"/>
            <c:bubble3D val="0"/>
            <c:spPr>
              <a:solidFill>
                <a:schemeClr val="accent6">
                  <a:lumMod val="50000"/>
                </a:schemeClr>
              </a:solidFill>
            </c:spPr>
            <c:extLst>
              <c:ext xmlns:c16="http://schemas.microsoft.com/office/drawing/2014/chart" uri="{C3380CC4-5D6E-409C-BE32-E72D297353CC}">
                <c16:uniqueId val="{00000001-0F70-4AB8-BB46-A8D7EB24DAB4}"/>
              </c:ext>
            </c:extLst>
          </c:dPt>
          <c:dPt>
            <c:idx val="2"/>
            <c:bubble3D val="0"/>
            <c:spPr>
              <a:solidFill>
                <a:srgbClr val="7030A0"/>
              </a:solidFill>
            </c:spPr>
            <c:extLst>
              <c:ext xmlns:c16="http://schemas.microsoft.com/office/drawing/2014/chart" uri="{C3380CC4-5D6E-409C-BE32-E72D297353CC}">
                <c16:uniqueId val="{00000002-0F70-4AB8-BB46-A8D7EB24DAB4}"/>
              </c:ext>
            </c:extLst>
          </c:dPt>
          <c:dPt>
            <c:idx val="3"/>
            <c:bubble3D val="0"/>
            <c:spPr>
              <a:solidFill>
                <a:schemeClr val="tx1">
                  <a:lumMod val="65000"/>
                  <a:lumOff val="35000"/>
                </a:schemeClr>
              </a:solidFill>
            </c:spPr>
            <c:extLst>
              <c:ext xmlns:c16="http://schemas.microsoft.com/office/drawing/2014/chart" uri="{C3380CC4-5D6E-409C-BE32-E72D297353CC}">
                <c16:uniqueId val="{00000003-0F70-4AB8-BB46-A8D7EB24DAB4}"/>
              </c:ext>
            </c:extLst>
          </c:dPt>
          <c:dPt>
            <c:idx val="5"/>
            <c:bubble3D val="0"/>
            <c:spPr>
              <a:solidFill>
                <a:srgbClr val="FFFF00"/>
              </a:solidFill>
            </c:spPr>
            <c:extLst>
              <c:ext xmlns:c16="http://schemas.microsoft.com/office/drawing/2014/chart" uri="{C3380CC4-5D6E-409C-BE32-E72D297353CC}">
                <c16:uniqueId val="{00000004-0F70-4AB8-BB46-A8D7EB24DAB4}"/>
              </c:ext>
            </c:extLst>
          </c:dPt>
          <c:dPt>
            <c:idx val="6"/>
            <c:bubble3D val="0"/>
            <c:spPr>
              <a:solidFill>
                <a:srgbClr val="C00000"/>
              </a:solidFill>
            </c:spPr>
            <c:extLst>
              <c:ext xmlns:c16="http://schemas.microsoft.com/office/drawing/2014/chart" uri="{C3380CC4-5D6E-409C-BE32-E72D297353CC}">
                <c16:uniqueId val="{00000005-0F70-4AB8-BB46-A8D7EB24DAB4}"/>
              </c:ext>
            </c:extLst>
          </c:dPt>
          <c:dPt>
            <c:idx val="9"/>
            <c:bubble3D val="0"/>
            <c:spPr>
              <a:solidFill>
                <a:srgbClr val="92D050"/>
              </a:solidFill>
            </c:spPr>
            <c:extLst>
              <c:ext xmlns:c16="http://schemas.microsoft.com/office/drawing/2014/chart" uri="{C3380CC4-5D6E-409C-BE32-E72D297353CC}">
                <c16:uniqueId val="{00000006-0F70-4AB8-BB46-A8D7EB24DAB4}"/>
              </c:ext>
            </c:extLst>
          </c:dPt>
          <c:dLbls>
            <c:dLbl>
              <c:idx val="0"/>
              <c:layout>
                <c:manualLayout>
                  <c:x val="-0.14445330409648302"/>
                  <c:y val="-7.0204351309411814E-2"/>
                </c:manualLayout>
              </c:layout>
              <c:spPr/>
              <c:txPr>
                <a:bodyPr/>
                <a:lstStyle/>
                <a:p>
                  <a:pPr>
                    <a:defRPr>
                      <a:solidFill>
                        <a:schemeClr val="bg1"/>
                      </a:solidFill>
                    </a:defRPr>
                  </a:pPr>
                  <a:endParaRPr lang="es-AR"/>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0F70-4AB8-BB46-A8D7EB24DAB4}"/>
                </c:ext>
              </c:extLst>
            </c:dLbl>
            <c:dLbl>
              <c:idx val="1"/>
              <c:spPr/>
              <c:txPr>
                <a:bodyPr/>
                <a:lstStyle/>
                <a:p>
                  <a:pPr>
                    <a:defRPr>
                      <a:solidFill>
                        <a:schemeClr val="bg1"/>
                      </a:solidFill>
                    </a:defRPr>
                  </a:pPr>
                  <a:endParaRPr lang="es-AR"/>
                </a:p>
              </c:txPr>
              <c:showLegendKey val="0"/>
              <c:showVal val="0"/>
              <c:showCatName val="1"/>
              <c:showSerName val="0"/>
              <c:showPercent val="1"/>
              <c:showBubbleSize val="0"/>
              <c:extLst>
                <c:ext xmlns:c16="http://schemas.microsoft.com/office/drawing/2014/chart" uri="{C3380CC4-5D6E-409C-BE32-E72D297353CC}">
                  <c16:uniqueId val="{00000001-0F70-4AB8-BB46-A8D7EB24DAB4}"/>
                </c:ext>
              </c:extLst>
            </c:dLbl>
            <c:dLbl>
              <c:idx val="2"/>
              <c:spPr/>
              <c:txPr>
                <a:bodyPr/>
                <a:lstStyle/>
                <a:p>
                  <a:pPr>
                    <a:defRPr>
                      <a:solidFill>
                        <a:schemeClr val="bg1"/>
                      </a:solidFill>
                    </a:defRPr>
                  </a:pPr>
                  <a:endParaRPr lang="es-AR"/>
                </a:p>
              </c:txPr>
              <c:showLegendKey val="0"/>
              <c:showVal val="0"/>
              <c:showCatName val="1"/>
              <c:showSerName val="0"/>
              <c:showPercent val="1"/>
              <c:showBubbleSize val="0"/>
              <c:extLst>
                <c:ext xmlns:c16="http://schemas.microsoft.com/office/drawing/2014/chart" uri="{C3380CC4-5D6E-409C-BE32-E72D297353CC}">
                  <c16:uniqueId val="{00000002-0F70-4AB8-BB46-A8D7EB24DAB4}"/>
                </c:ext>
              </c:extLst>
            </c:dLbl>
            <c:dLbl>
              <c:idx val="3"/>
              <c:layout>
                <c:manualLayout>
                  <c:x val="-7.9547202968069525E-2"/>
                  <c:y val="0.23517761023692987"/>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0F70-4AB8-BB46-A8D7EB24DAB4}"/>
                </c:ext>
              </c:extLst>
            </c:dLbl>
            <c:dLbl>
              <c:idx val="4"/>
              <c:layout>
                <c:manualLayout>
                  <c:x val="-0.10536443329246498"/>
                  <c:y val="0.19473471110689924"/>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0F70-4AB8-BB46-A8D7EB24DAB4}"/>
                </c:ext>
              </c:extLst>
            </c:dLbl>
            <c:dLbl>
              <c:idx val="5"/>
              <c:layout>
                <c:manualLayout>
                  <c:x val="-0.14991431189695814"/>
                  <c:y val="8.3190036342688747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4-0F70-4AB8-BB46-A8D7EB24DAB4}"/>
                </c:ext>
              </c:extLst>
            </c:dLbl>
            <c:dLbl>
              <c:idx val="6"/>
              <c:layout>
                <c:manualLayout>
                  <c:x val="-0.15123587307516467"/>
                  <c:y val="1.1891995956346806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0F70-4AB8-BB46-A8D7EB24DAB4}"/>
                </c:ext>
              </c:extLst>
            </c:dLbl>
            <c:dLbl>
              <c:idx val="7"/>
              <c:layout>
                <c:manualLayout>
                  <c:x val="-8.6702619220649535E-2"/>
                  <c:y val="1.1891995956346806E-3"/>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8-0F70-4AB8-BB46-A8D7EB24DAB4}"/>
                </c:ext>
              </c:extLst>
            </c:dLbl>
            <c:dLbl>
              <c:idx val="8"/>
              <c:layout>
                <c:manualLayout>
                  <c:x val="2.9330394165274012E-3"/>
                  <c:y val="0"/>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0F70-4AB8-BB46-A8D7EB24DAB4}"/>
                </c:ext>
              </c:extLst>
            </c:dLbl>
            <c:dLbl>
              <c:idx val="9"/>
              <c:layout>
                <c:manualLayout>
                  <c:x val="0.17317686585723421"/>
                  <c:y val="0"/>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6-0F70-4AB8-BB46-A8D7EB24DAB4}"/>
                </c:ext>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fDiMarkets!$A$4:$A$13</c:f>
              <c:strCache>
                <c:ptCount val="10"/>
                <c:pt idx="0">
                  <c:v>Brazil</c:v>
                </c:pt>
                <c:pt idx="1">
                  <c:v>Bermuda</c:v>
                </c:pt>
                <c:pt idx="2">
                  <c:v>Chile</c:v>
                </c:pt>
                <c:pt idx="3">
                  <c:v>Bahamas</c:v>
                </c:pt>
                <c:pt idx="4">
                  <c:v>Cayman Islands</c:v>
                </c:pt>
                <c:pt idx="5">
                  <c:v>Venezuela</c:v>
                </c:pt>
                <c:pt idx="6">
                  <c:v>Mexico</c:v>
                </c:pt>
                <c:pt idx="7">
                  <c:v>Haiti</c:v>
                </c:pt>
                <c:pt idx="8">
                  <c:v>Cuba</c:v>
                </c:pt>
                <c:pt idx="9">
                  <c:v>Argentina</c:v>
                </c:pt>
              </c:strCache>
            </c:strRef>
          </c:cat>
          <c:val>
            <c:numRef>
              <c:f>fDiMarkets!$B$4:$B$13</c:f>
              <c:numCache>
                <c:formatCode>#\ ###</c:formatCode>
                <c:ptCount val="10"/>
                <c:pt idx="0">
                  <c:v>37</c:v>
                </c:pt>
                <c:pt idx="1">
                  <c:v>10</c:v>
                </c:pt>
                <c:pt idx="2">
                  <c:v>5</c:v>
                </c:pt>
                <c:pt idx="3">
                  <c:v>3</c:v>
                </c:pt>
                <c:pt idx="4">
                  <c:v>3</c:v>
                </c:pt>
                <c:pt idx="5">
                  <c:v>2</c:v>
                </c:pt>
                <c:pt idx="6">
                  <c:v>2</c:v>
                </c:pt>
                <c:pt idx="7">
                  <c:v>1</c:v>
                </c:pt>
                <c:pt idx="8">
                  <c:v>1</c:v>
                </c:pt>
                <c:pt idx="9">
                  <c:v>1</c:v>
                </c:pt>
              </c:numCache>
            </c:numRef>
          </c:val>
          <c:extLst>
            <c:ext xmlns:c16="http://schemas.microsoft.com/office/drawing/2014/chart" uri="{C3380CC4-5D6E-409C-BE32-E72D297353CC}">
              <c16:uniqueId val="{0000000A-0F70-4AB8-BB46-A8D7EB24DAB4}"/>
            </c:ext>
          </c:extLst>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000"/>
      </a:pPr>
      <a:endParaRPr lang="es-AR"/>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fDiMarkets!$B$3</c:f>
              <c:strCache>
                <c:ptCount val="1"/>
                <c:pt idx="0">
                  <c:v>Projects</c:v>
                </c:pt>
              </c:strCache>
            </c:strRef>
          </c:tx>
          <c:spPr>
            <a:solidFill>
              <a:srgbClr val="0070C0"/>
            </a:solidFill>
            <a:effectLst>
              <a:outerShdw blurRad="50800" dist="38100" dir="2700000" algn="tl" rotWithShape="0">
                <a:prstClr val="black">
                  <a:alpha val="40000"/>
                </a:prstClr>
              </a:outerShdw>
            </a:effectLst>
          </c:spPr>
          <c:invertIfNegative val="0"/>
          <c:cat>
            <c:strRef>
              <c:f>fDiMarkets!$A$4:$A$13</c:f>
              <c:strCache>
                <c:ptCount val="10"/>
                <c:pt idx="0">
                  <c:v>South Africa</c:v>
                </c:pt>
                <c:pt idx="1">
                  <c:v>Angola</c:v>
                </c:pt>
                <c:pt idx="2">
                  <c:v>Nigeria</c:v>
                </c:pt>
                <c:pt idx="3">
                  <c:v>Mozambique</c:v>
                </c:pt>
                <c:pt idx="4">
                  <c:v>Egypt</c:v>
                </c:pt>
                <c:pt idx="5">
                  <c:v>Morocco</c:v>
                </c:pt>
                <c:pt idx="6">
                  <c:v>Ghana</c:v>
                </c:pt>
                <c:pt idx="7">
                  <c:v>Mauritius</c:v>
                </c:pt>
                <c:pt idx="8">
                  <c:v>Algeria</c:v>
                </c:pt>
                <c:pt idx="9">
                  <c:v>Congo (DRC)</c:v>
                </c:pt>
              </c:strCache>
            </c:strRef>
          </c:cat>
          <c:val>
            <c:numRef>
              <c:f>fDiMarkets!$B$4:$B$13</c:f>
              <c:numCache>
                <c:formatCode>#,###</c:formatCode>
                <c:ptCount val="10"/>
                <c:pt idx="0">
                  <c:v>10</c:v>
                </c:pt>
                <c:pt idx="1">
                  <c:v>8</c:v>
                </c:pt>
                <c:pt idx="2">
                  <c:v>6</c:v>
                </c:pt>
                <c:pt idx="3">
                  <c:v>6</c:v>
                </c:pt>
                <c:pt idx="4">
                  <c:v>5</c:v>
                </c:pt>
                <c:pt idx="5">
                  <c:v>4</c:v>
                </c:pt>
                <c:pt idx="6">
                  <c:v>4</c:v>
                </c:pt>
                <c:pt idx="7">
                  <c:v>3</c:v>
                </c:pt>
                <c:pt idx="8">
                  <c:v>3</c:v>
                </c:pt>
                <c:pt idx="9">
                  <c:v>3</c:v>
                </c:pt>
              </c:numCache>
            </c:numRef>
          </c:val>
          <c:extLst>
            <c:ext xmlns:c16="http://schemas.microsoft.com/office/drawing/2014/chart" uri="{C3380CC4-5D6E-409C-BE32-E72D297353CC}">
              <c16:uniqueId val="{00000000-C043-4054-9929-FE6FABA18ABD}"/>
            </c:ext>
          </c:extLst>
        </c:ser>
        <c:dLbls>
          <c:showLegendKey val="0"/>
          <c:showVal val="0"/>
          <c:showCatName val="0"/>
          <c:showSerName val="0"/>
          <c:showPercent val="0"/>
          <c:showBubbleSize val="0"/>
        </c:dLbls>
        <c:gapWidth val="75"/>
        <c:overlap val="-25"/>
        <c:axId val="170727680"/>
        <c:axId val="170729856"/>
      </c:barChart>
      <c:lineChart>
        <c:grouping val="standard"/>
        <c:varyColors val="0"/>
        <c:ser>
          <c:idx val="1"/>
          <c:order val="1"/>
          <c:tx>
            <c:strRef>
              <c:f>fDiMarkets!$D$3</c:f>
              <c:strCache>
                <c:ptCount val="1"/>
                <c:pt idx="0">
                  <c:v>Avg Capex (secondary axis)</c:v>
                </c:pt>
              </c:strCache>
            </c:strRef>
          </c:tx>
          <c:spPr>
            <a:ln>
              <a:noFill/>
            </a:ln>
            <a:effectLst>
              <a:outerShdw blurRad="50800" dist="38100" dir="2700000" algn="tl" rotWithShape="0">
                <a:prstClr val="black">
                  <a:alpha val="40000"/>
                </a:prstClr>
              </a:outerShdw>
            </a:effectLst>
          </c:spPr>
          <c:marker>
            <c:symbol val="circle"/>
            <c:size val="7"/>
            <c:spPr>
              <a:solidFill>
                <a:srgbClr val="C00000"/>
              </a:solidFill>
              <a:ln>
                <a:solidFill>
                  <a:srgbClr val="C00000"/>
                </a:solidFill>
              </a:ln>
              <a:effectLst>
                <a:outerShdw blurRad="50800" dist="38100" dir="2700000" algn="tl" rotWithShape="0">
                  <a:prstClr val="black">
                    <a:alpha val="40000"/>
                  </a:prstClr>
                </a:outerShdw>
              </a:effectLst>
            </c:spPr>
          </c:marker>
          <c:val>
            <c:numRef>
              <c:f>fDiMarkets!$D$4:$D$13</c:f>
              <c:numCache>
                <c:formatCode>0.0</c:formatCode>
                <c:ptCount val="10"/>
                <c:pt idx="0">
                  <c:v>22.1</c:v>
                </c:pt>
                <c:pt idx="1">
                  <c:v>403.7</c:v>
                </c:pt>
                <c:pt idx="2">
                  <c:v>137.19999999999999</c:v>
                </c:pt>
                <c:pt idx="3">
                  <c:v>443</c:v>
                </c:pt>
                <c:pt idx="4">
                  <c:v>112.7</c:v>
                </c:pt>
                <c:pt idx="5">
                  <c:v>94.2</c:v>
                </c:pt>
                <c:pt idx="6">
                  <c:v>31.6</c:v>
                </c:pt>
                <c:pt idx="7">
                  <c:v>6.3</c:v>
                </c:pt>
                <c:pt idx="8">
                  <c:v>442.6</c:v>
                </c:pt>
                <c:pt idx="9" formatCode="0">
                  <c:v>3.1</c:v>
                </c:pt>
              </c:numCache>
            </c:numRef>
          </c:val>
          <c:smooth val="0"/>
          <c:extLst>
            <c:ext xmlns:c16="http://schemas.microsoft.com/office/drawing/2014/chart" uri="{C3380CC4-5D6E-409C-BE32-E72D297353CC}">
              <c16:uniqueId val="{00000001-C043-4054-9929-FE6FABA18ABD}"/>
            </c:ext>
          </c:extLst>
        </c:ser>
        <c:dLbls>
          <c:showLegendKey val="0"/>
          <c:showVal val="0"/>
          <c:showCatName val="0"/>
          <c:showSerName val="0"/>
          <c:showPercent val="0"/>
          <c:showBubbleSize val="0"/>
        </c:dLbls>
        <c:marker val="1"/>
        <c:smooth val="0"/>
        <c:axId val="170732928"/>
        <c:axId val="170731392"/>
      </c:lineChart>
      <c:catAx>
        <c:axId val="170727680"/>
        <c:scaling>
          <c:orientation val="minMax"/>
        </c:scaling>
        <c:delete val="0"/>
        <c:axPos val="b"/>
        <c:numFmt formatCode="General" sourceLinked="0"/>
        <c:majorTickMark val="none"/>
        <c:minorTickMark val="none"/>
        <c:tickLblPos val="nextTo"/>
        <c:crossAx val="170729856"/>
        <c:crosses val="autoZero"/>
        <c:auto val="1"/>
        <c:lblAlgn val="ctr"/>
        <c:lblOffset val="100"/>
        <c:noMultiLvlLbl val="0"/>
      </c:catAx>
      <c:valAx>
        <c:axId val="170729856"/>
        <c:scaling>
          <c:orientation val="minMax"/>
        </c:scaling>
        <c:delete val="0"/>
        <c:axPos val="l"/>
        <c:majorGridlines/>
        <c:numFmt formatCode="#,###" sourceLinked="1"/>
        <c:majorTickMark val="none"/>
        <c:minorTickMark val="none"/>
        <c:tickLblPos val="nextTo"/>
        <c:spPr>
          <a:ln w="9525">
            <a:noFill/>
          </a:ln>
        </c:spPr>
        <c:crossAx val="170727680"/>
        <c:crosses val="autoZero"/>
        <c:crossBetween val="between"/>
      </c:valAx>
      <c:valAx>
        <c:axId val="170731392"/>
        <c:scaling>
          <c:orientation val="minMax"/>
        </c:scaling>
        <c:delete val="0"/>
        <c:axPos val="r"/>
        <c:numFmt formatCode="0" sourceLinked="0"/>
        <c:majorTickMark val="out"/>
        <c:minorTickMark val="none"/>
        <c:tickLblPos val="nextTo"/>
        <c:crossAx val="170732928"/>
        <c:crosses val="max"/>
        <c:crossBetween val="between"/>
      </c:valAx>
      <c:catAx>
        <c:axId val="170732928"/>
        <c:scaling>
          <c:orientation val="minMax"/>
        </c:scaling>
        <c:delete val="1"/>
        <c:axPos val="b"/>
        <c:majorTickMark val="out"/>
        <c:minorTickMark val="none"/>
        <c:tickLblPos val="none"/>
        <c:crossAx val="170731392"/>
        <c:crosses val="autoZero"/>
        <c:auto val="1"/>
        <c:lblAlgn val="ctr"/>
        <c:lblOffset val="100"/>
        <c:noMultiLvlLbl val="0"/>
      </c:catAx>
    </c:plotArea>
    <c:legend>
      <c:legendPos val="b"/>
      <c:overlay val="0"/>
    </c:legend>
    <c:plotVisOnly val="1"/>
    <c:dispBlanksAs val="gap"/>
    <c:showDLblsOverMax val="0"/>
  </c:chart>
  <c:spPr>
    <a:ln>
      <a:noFill/>
    </a:ln>
  </c:spPr>
  <c:txPr>
    <a:bodyPr/>
    <a:lstStyle/>
    <a:p>
      <a:pPr>
        <a:defRPr sz="900"/>
      </a:pPr>
      <a:endParaRPr lang="es-AR"/>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15523972355913612"/>
          <c:y val="0.16578279496722592"/>
          <c:w val="0.63310198161331921"/>
          <c:h val="0.73193111645002429"/>
        </c:manualLayout>
      </c:layout>
      <c:pieChart>
        <c:varyColors val="1"/>
        <c:ser>
          <c:idx val="0"/>
          <c:order val="0"/>
          <c:dPt>
            <c:idx val="0"/>
            <c:bubble3D val="0"/>
            <c:spPr>
              <a:solidFill>
                <a:srgbClr val="C00000"/>
              </a:solidFill>
            </c:spPr>
            <c:extLst>
              <c:ext xmlns:c16="http://schemas.microsoft.com/office/drawing/2014/chart" uri="{C3380CC4-5D6E-409C-BE32-E72D297353CC}">
                <c16:uniqueId val="{00000000-AEEB-4AD2-A014-E64EF6683578}"/>
              </c:ext>
            </c:extLst>
          </c:dPt>
          <c:dPt>
            <c:idx val="1"/>
            <c:bubble3D val="0"/>
            <c:spPr>
              <a:solidFill>
                <a:schemeClr val="bg1">
                  <a:lumMod val="50000"/>
                </a:schemeClr>
              </a:solidFill>
            </c:spPr>
            <c:extLst>
              <c:ext xmlns:c16="http://schemas.microsoft.com/office/drawing/2014/chart" uri="{C3380CC4-5D6E-409C-BE32-E72D297353CC}">
                <c16:uniqueId val="{00000001-AEEB-4AD2-A014-E64EF6683578}"/>
              </c:ext>
            </c:extLst>
          </c:dPt>
          <c:dPt>
            <c:idx val="2"/>
            <c:bubble3D val="0"/>
            <c:spPr>
              <a:solidFill>
                <a:srgbClr val="FFC000"/>
              </a:solidFill>
            </c:spPr>
            <c:extLst>
              <c:ext xmlns:c16="http://schemas.microsoft.com/office/drawing/2014/chart" uri="{C3380CC4-5D6E-409C-BE32-E72D297353CC}">
                <c16:uniqueId val="{00000002-AEEB-4AD2-A014-E64EF6683578}"/>
              </c:ext>
            </c:extLst>
          </c:dPt>
          <c:dPt>
            <c:idx val="3"/>
            <c:bubble3D val="0"/>
            <c:spPr>
              <a:solidFill>
                <a:srgbClr val="7030A0"/>
              </a:solidFill>
            </c:spPr>
            <c:extLst>
              <c:ext xmlns:c16="http://schemas.microsoft.com/office/drawing/2014/chart" uri="{C3380CC4-5D6E-409C-BE32-E72D297353CC}">
                <c16:uniqueId val="{00000003-AEEB-4AD2-A014-E64EF6683578}"/>
              </c:ext>
            </c:extLst>
          </c:dPt>
          <c:dPt>
            <c:idx val="4"/>
            <c:bubble3D val="0"/>
            <c:spPr>
              <a:solidFill>
                <a:srgbClr val="0070C0"/>
              </a:solidFill>
            </c:spPr>
            <c:extLst>
              <c:ext xmlns:c16="http://schemas.microsoft.com/office/drawing/2014/chart" uri="{C3380CC4-5D6E-409C-BE32-E72D297353CC}">
                <c16:uniqueId val="{00000004-AEEB-4AD2-A014-E64EF6683578}"/>
              </c:ext>
            </c:extLst>
          </c:dPt>
          <c:dPt>
            <c:idx val="5"/>
            <c:bubble3D val="0"/>
            <c:spPr>
              <a:solidFill>
                <a:schemeClr val="accent3">
                  <a:lumMod val="75000"/>
                </a:schemeClr>
              </a:solidFill>
            </c:spPr>
            <c:extLst>
              <c:ext xmlns:c16="http://schemas.microsoft.com/office/drawing/2014/chart" uri="{C3380CC4-5D6E-409C-BE32-E72D297353CC}">
                <c16:uniqueId val="{00000005-AEEB-4AD2-A014-E64EF6683578}"/>
              </c:ext>
            </c:extLst>
          </c:dPt>
          <c:dPt>
            <c:idx val="6"/>
            <c:bubble3D val="0"/>
            <c:spPr>
              <a:solidFill>
                <a:schemeClr val="accent3">
                  <a:lumMod val="60000"/>
                  <a:lumOff val="40000"/>
                </a:schemeClr>
              </a:solidFill>
            </c:spPr>
            <c:extLst>
              <c:ext xmlns:c16="http://schemas.microsoft.com/office/drawing/2014/chart" uri="{C3380CC4-5D6E-409C-BE32-E72D297353CC}">
                <c16:uniqueId val="{00000006-AEEB-4AD2-A014-E64EF6683578}"/>
              </c:ext>
            </c:extLst>
          </c:dPt>
          <c:dLbls>
            <c:dLbl>
              <c:idx val="0"/>
              <c:layout>
                <c:manualLayout>
                  <c:x val="-0.21500517710515504"/>
                  <c:y val="-0.25115493253270599"/>
                </c:manualLayout>
              </c:layout>
              <c:spPr/>
              <c:txPr>
                <a:bodyPr/>
                <a:lstStyle/>
                <a:p>
                  <a:pPr>
                    <a:defRPr>
                      <a:solidFill>
                        <a:schemeClr val="bg1"/>
                      </a:solidFill>
                    </a:defRPr>
                  </a:pPr>
                  <a:endParaRPr lang="es-AR"/>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0-AEEB-4AD2-A014-E64EF6683578}"/>
                </c:ext>
              </c:extLst>
            </c:dLbl>
            <c:spPr>
              <a:noFill/>
              <a:ln>
                <a:noFill/>
              </a:ln>
              <a:effectLst/>
            </c:spPr>
            <c:showLegendKey val="0"/>
            <c:showVal val="0"/>
            <c:showCatName val="1"/>
            <c:showSerName val="0"/>
            <c:showPercent val="1"/>
            <c:showBubbleSize val="0"/>
            <c:showLeaderLines val="1"/>
            <c:extLst>
              <c:ext xmlns:c15="http://schemas.microsoft.com/office/drawing/2012/chart" uri="{CE6537A1-D6FC-4f65-9D91-7224C49458BB}"/>
            </c:extLst>
          </c:dLbls>
          <c:cat>
            <c:strRef>
              <c:f>fDiMarkets!$A$4:$A$10</c:f>
              <c:strCache>
                <c:ptCount val="7"/>
                <c:pt idx="0">
                  <c:v>South Africa</c:v>
                </c:pt>
                <c:pt idx="1">
                  <c:v>Kenya</c:v>
                </c:pt>
                <c:pt idx="2">
                  <c:v>Morocco</c:v>
                </c:pt>
                <c:pt idx="3">
                  <c:v>Angola</c:v>
                </c:pt>
                <c:pt idx="4">
                  <c:v>Algeria</c:v>
                </c:pt>
                <c:pt idx="5">
                  <c:v>Namibia</c:v>
                </c:pt>
                <c:pt idx="6">
                  <c:v>Tunisia</c:v>
                </c:pt>
              </c:strCache>
            </c:strRef>
          </c:cat>
          <c:val>
            <c:numRef>
              <c:f>fDiMarkets!$B$4:$B$10</c:f>
              <c:numCache>
                <c:formatCode>#\ ###</c:formatCode>
                <c:ptCount val="7"/>
                <c:pt idx="0">
                  <c:v>40</c:v>
                </c:pt>
                <c:pt idx="1">
                  <c:v>4</c:v>
                </c:pt>
                <c:pt idx="2">
                  <c:v>2</c:v>
                </c:pt>
                <c:pt idx="3">
                  <c:v>2</c:v>
                </c:pt>
                <c:pt idx="4">
                  <c:v>1</c:v>
                </c:pt>
                <c:pt idx="5">
                  <c:v>1</c:v>
                </c:pt>
                <c:pt idx="6">
                  <c:v>1</c:v>
                </c:pt>
              </c:numCache>
            </c:numRef>
          </c:val>
          <c:extLst>
            <c:ext xmlns:c16="http://schemas.microsoft.com/office/drawing/2014/chart" uri="{C3380CC4-5D6E-409C-BE32-E72D297353CC}">
              <c16:uniqueId val="{00000007-AEEB-4AD2-A014-E64EF6683578}"/>
            </c:ext>
          </c:extLst>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txPr>
    <a:bodyPr/>
    <a:lstStyle/>
    <a:p>
      <a:pPr>
        <a:defRPr sz="1000">
          <a:latin typeface="Cambria" pitchFamily="18" charset="0"/>
        </a:defRPr>
      </a:pPr>
      <a:endParaRPr lang="es-AR"/>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Hoja1!$B$1</c:f>
              <c:strCache>
                <c:ptCount val="1"/>
                <c:pt idx="0">
                  <c:v>Projects</c:v>
                </c:pt>
              </c:strCache>
            </c:strRef>
          </c:tx>
          <c:spPr>
            <a:solidFill>
              <a:srgbClr val="0070C0"/>
            </a:solidFill>
            <a:effectLst>
              <a:outerShdw blurRad="50800" dist="38100" dir="2700000" algn="tl" rotWithShape="0">
                <a:prstClr val="black">
                  <a:alpha val="40000"/>
                </a:prstClr>
              </a:outerShdw>
            </a:effectLst>
          </c:spPr>
          <c:invertIfNegative val="0"/>
          <c:cat>
            <c:strRef>
              <c:f>Hoja1!$A$2:$A$12</c:f>
              <c:strCache>
                <c:ptCount val="11"/>
                <c:pt idx="0">
                  <c:v>Brazil</c:v>
                </c:pt>
                <c:pt idx="1">
                  <c:v>Argentina</c:v>
                </c:pt>
                <c:pt idx="2">
                  <c:v>Chile</c:v>
                </c:pt>
                <c:pt idx="3">
                  <c:v>Mexico</c:v>
                </c:pt>
                <c:pt idx="4">
                  <c:v>Peru</c:v>
                </c:pt>
                <c:pt idx="5">
                  <c:v>Venezuela</c:v>
                </c:pt>
                <c:pt idx="6">
                  <c:v>Colombia</c:v>
                </c:pt>
                <c:pt idx="7">
                  <c:v>Ecuador</c:v>
                </c:pt>
                <c:pt idx="8">
                  <c:v>Dominican Republic</c:v>
                </c:pt>
                <c:pt idx="9">
                  <c:v>Costa Rica</c:v>
                </c:pt>
                <c:pt idx="10">
                  <c:v>Bolivia</c:v>
                </c:pt>
              </c:strCache>
            </c:strRef>
          </c:cat>
          <c:val>
            <c:numRef>
              <c:f>Hoja1!$B$2:$B$12</c:f>
              <c:numCache>
                <c:formatCode>#,###</c:formatCode>
                <c:ptCount val="11"/>
                <c:pt idx="0">
                  <c:v>17</c:v>
                </c:pt>
                <c:pt idx="1">
                  <c:v>9</c:v>
                </c:pt>
                <c:pt idx="2">
                  <c:v>7</c:v>
                </c:pt>
                <c:pt idx="3">
                  <c:v>6</c:v>
                </c:pt>
                <c:pt idx="4">
                  <c:v>4</c:v>
                </c:pt>
                <c:pt idx="5">
                  <c:v>2</c:v>
                </c:pt>
                <c:pt idx="6">
                  <c:v>2</c:v>
                </c:pt>
                <c:pt idx="7">
                  <c:v>1</c:v>
                </c:pt>
                <c:pt idx="8">
                  <c:v>1</c:v>
                </c:pt>
                <c:pt idx="9">
                  <c:v>1</c:v>
                </c:pt>
                <c:pt idx="10">
                  <c:v>1</c:v>
                </c:pt>
              </c:numCache>
            </c:numRef>
          </c:val>
          <c:extLst>
            <c:ext xmlns:c16="http://schemas.microsoft.com/office/drawing/2014/chart" uri="{C3380CC4-5D6E-409C-BE32-E72D297353CC}">
              <c16:uniqueId val="{00000000-98B1-4B22-8544-70C823E0B7A0}"/>
            </c:ext>
          </c:extLst>
        </c:ser>
        <c:dLbls>
          <c:showLegendKey val="0"/>
          <c:showVal val="0"/>
          <c:showCatName val="0"/>
          <c:showSerName val="0"/>
          <c:showPercent val="0"/>
          <c:showBubbleSize val="0"/>
        </c:dLbls>
        <c:gapWidth val="150"/>
        <c:axId val="170484096"/>
        <c:axId val="170486016"/>
      </c:barChart>
      <c:lineChart>
        <c:grouping val="standard"/>
        <c:varyColors val="0"/>
        <c:ser>
          <c:idx val="1"/>
          <c:order val="1"/>
          <c:tx>
            <c:strRef>
              <c:f>Hoja1!$D$1</c:f>
              <c:strCache>
                <c:ptCount val="1"/>
                <c:pt idx="0">
                  <c:v>Avg Capex (secondary axis)</c:v>
                </c:pt>
              </c:strCache>
            </c:strRef>
          </c:tx>
          <c:spPr>
            <a:ln>
              <a:noFill/>
            </a:ln>
            <a:effectLst>
              <a:outerShdw blurRad="50800" dist="38100" dir="2700000" algn="tl" rotWithShape="0">
                <a:prstClr val="black">
                  <a:alpha val="40000"/>
                </a:prstClr>
              </a:outerShdw>
            </a:effectLst>
          </c:spPr>
          <c:marker>
            <c:symbol val="circle"/>
            <c:size val="7"/>
            <c:spPr>
              <a:solidFill>
                <a:srgbClr val="C00000"/>
              </a:solidFill>
              <a:ln>
                <a:noFill/>
              </a:ln>
              <a:effectLst>
                <a:outerShdw blurRad="50800" dist="38100" dir="2700000" algn="tl" rotWithShape="0">
                  <a:prstClr val="black">
                    <a:alpha val="40000"/>
                  </a:prstClr>
                </a:outerShdw>
              </a:effectLst>
            </c:spPr>
          </c:marker>
          <c:cat>
            <c:strRef>
              <c:f>Hoja1!$A$2:$A$12</c:f>
              <c:strCache>
                <c:ptCount val="11"/>
                <c:pt idx="0">
                  <c:v>Brazil</c:v>
                </c:pt>
                <c:pt idx="1">
                  <c:v>Argentina</c:v>
                </c:pt>
                <c:pt idx="2">
                  <c:v>Chile</c:v>
                </c:pt>
                <c:pt idx="3">
                  <c:v>Mexico</c:v>
                </c:pt>
                <c:pt idx="4">
                  <c:v>Peru</c:v>
                </c:pt>
                <c:pt idx="5">
                  <c:v>Venezuela</c:v>
                </c:pt>
                <c:pt idx="6">
                  <c:v>Colombia</c:v>
                </c:pt>
                <c:pt idx="7">
                  <c:v>Ecuador</c:v>
                </c:pt>
                <c:pt idx="8">
                  <c:v>Dominican Republic</c:v>
                </c:pt>
                <c:pt idx="9">
                  <c:v>Costa Rica</c:v>
                </c:pt>
                <c:pt idx="10">
                  <c:v>Bolivia</c:v>
                </c:pt>
              </c:strCache>
            </c:strRef>
          </c:cat>
          <c:val>
            <c:numRef>
              <c:f>Hoja1!$D$2:$D$12</c:f>
              <c:numCache>
                <c:formatCode>0.0</c:formatCode>
                <c:ptCount val="11"/>
                <c:pt idx="0">
                  <c:v>74.599999999999994</c:v>
                </c:pt>
                <c:pt idx="1">
                  <c:v>21.6</c:v>
                </c:pt>
                <c:pt idx="2">
                  <c:v>8.8000000000000007</c:v>
                </c:pt>
                <c:pt idx="3">
                  <c:v>29.4</c:v>
                </c:pt>
                <c:pt idx="4">
                  <c:v>82.6</c:v>
                </c:pt>
                <c:pt idx="5">
                  <c:v>494.4</c:v>
                </c:pt>
                <c:pt idx="6">
                  <c:v>3.9</c:v>
                </c:pt>
                <c:pt idx="7">
                  <c:v>3.2</c:v>
                </c:pt>
                <c:pt idx="8">
                  <c:v>200</c:v>
                </c:pt>
                <c:pt idx="9">
                  <c:v>12.4</c:v>
                </c:pt>
                <c:pt idx="10">
                  <c:v>3.2</c:v>
                </c:pt>
              </c:numCache>
            </c:numRef>
          </c:val>
          <c:smooth val="0"/>
          <c:extLst>
            <c:ext xmlns:c16="http://schemas.microsoft.com/office/drawing/2014/chart" uri="{C3380CC4-5D6E-409C-BE32-E72D297353CC}">
              <c16:uniqueId val="{00000001-98B1-4B22-8544-70C823E0B7A0}"/>
            </c:ext>
          </c:extLst>
        </c:ser>
        <c:dLbls>
          <c:showLegendKey val="0"/>
          <c:showVal val="0"/>
          <c:showCatName val="0"/>
          <c:showSerName val="0"/>
          <c:showPercent val="0"/>
          <c:showBubbleSize val="0"/>
        </c:dLbls>
        <c:marker val="1"/>
        <c:smooth val="0"/>
        <c:axId val="170493440"/>
        <c:axId val="170491904"/>
      </c:lineChart>
      <c:catAx>
        <c:axId val="170484096"/>
        <c:scaling>
          <c:orientation val="minMax"/>
        </c:scaling>
        <c:delete val="0"/>
        <c:axPos val="b"/>
        <c:numFmt formatCode="General" sourceLinked="0"/>
        <c:majorTickMark val="out"/>
        <c:minorTickMark val="none"/>
        <c:tickLblPos val="nextTo"/>
        <c:crossAx val="170486016"/>
        <c:crosses val="autoZero"/>
        <c:auto val="1"/>
        <c:lblAlgn val="ctr"/>
        <c:lblOffset val="100"/>
        <c:noMultiLvlLbl val="0"/>
      </c:catAx>
      <c:valAx>
        <c:axId val="170486016"/>
        <c:scaling>
          <c:orientation val="minMax"/>
        </c:scaling>
        <c:delete val="0"/>
        <c:axPos val="l"/>
        <c:majorGridlines/>
        <c:numFmt formatCode="#,###" sourceLinked="1"/>
        <c:majorTickMark val="out"/>
        <c:minorTickMark val="none"/>
        <c:tickLblPos val="nextTo"/>
        <c:crossAx val="170484096"/>
        <c:crosses val="autoZero"/>
        <c:crossBetween val="between"/>
      </c:valAx>
      <c:valAx>
        <c:axId val="170491904"/>
        <c:scaling>
          <c:orientation val="minMax"/>
        </c:scaling>
        <c:delete val="0"/>
        <c:axPos val="r"/>
        <c:numFmt formatCode="0" sourceLinked="0"/>
        <c:majorTickMark val="out"/>
        <c:minorTickMark val="none"/>
        <c:tickLblPos val="nextTo"/>
        <c:crossAx val="170493440"/>
        <c:crosses val="max"/>
        <c:crossBetween val="between"/>
      </c:valAx>
      <c:catAx>
        <c:axId val="170493440"/>
        <c:scaling>
          <c:orientation val="minMax"/>
        </c:scaling>
        <c:delete val="1"/>
        <c:axPos val="b"/>
        <c:numFmt formatCode="General" sourceLinked="1"/>
        <c:majorTickMark val="out"/>
        <c:minorTickMark val="none"/>
        <c:tickLblPos val="none"/>
        <c:crossAx val="170491904"/>
        <c:crosses val="autoZero"/>
        <c:auto val="1"/>
        <c:lblAlgn val="ctr"/>
        <c:lblOffset val="100"/>
        <c:noMultiLvlLbl val="0"/>
      </c:catAx>
    </c:plotArea>
    <c:legend>
      <c:legendPos val="b"/>
      <c:overlay val="0"/>
    </c:legend>
    <c:plotVisOnly val="1"/>
    <c:dispBlanksAs val="gap"/>
    <c:showDLblsOverMax val="0"/>
  </c:chart>
  <c:spPr>
    <a:ln>
      <a:noFill/>
    </a:ln>
  </c:spPr>
  <c:txPr>
    <a:bodyPr/>
    <a:lstStyle/>
    <a:p>
      <a:pPr>
        <a:defRPr sz="1000"/>
      </a:pPr>
      <a:endParaRPr lang="es-A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Hoja4!$B$4</c:f>
              <c:strCache>
                <c:ptCount val="1"/>
                <c:pt idx="0">
                  <c:v>% LAC en CT África</c:v>
                </c:pt>
              </c:strCache>
            </c:strRef>
          </c:tx>
          <c:spPr>
            <a:ln w="38100">
              <a:solidFill>
                <a:srgbClr val="0070C0"/>
              </a:solidFill>
            </a:ln>
          </c:spPr>
          <c:marker>
            <c:symbol val="none"/>
          </c:marker>
          <c:cat>
            <c:strRef>
              <c:f>Hoja4!$A$5:$A$30</c:f>
              <c:strCache>
                <c:ptCount val="26"/>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strCache>
            </c:strRef>
          </c:cat>
          <c:val>
            <c:numRef>
              <c:f>Hoja4!$B$5:$B$30</c:f>
              <c:numCache>
                <c:formatCode>0%</c:formatCode>
                <c:ptCount val="26"/>
                <c:pt idx="0">
                  <c:v>5.1884042994324317E-3</c:v>
                </c:pt>
                <c:pt idx="1">
                  <c:v>1.0123042893952909E-2</c:v>
                </c:pt>
                <c:pt idx="2">
                  <c:v>1.6959556851789584E-2</c:v>
                </c:pt>
                <c:pt idx="3">
                  <c:v>1.9134140596906185E-2</c:v>
                </c:pt>
                <c:pt idx="4">
                  <c:v>2.238210118988089E-2</c:v>
                </c:pt>
                <c:pt idx="5">
                  <c:v>2.0478527834607376E-2</c:v>
                </c:pt>
                <c:pt idx="6">
                  <c:v>2.2164544541514865E-2</c:v>
                </c:pt>
                <c:pt idx="7">
                  <c:v>2.2620392545029896E-2</c:v>
                </c:pt>
                <c:pt idx="8">
                  <c:v>2.9234971898176604E-2</c:v>
                </c:pt>
                <c:pt idx="9">
                  <c:v>2.8661223617682474E-2</c:v>
                </c:pt>
                <c:pt idx="10">
                  <c:v>2.9380746983445082E-2</c:v>
                </c:pt>
                <c:pt idx="11">
                  <c:v>3.1436404380479635E-2</c:v>
                </c:pt>
                <c:pt idx="12">
                  <c:v>2.9639714892611448E-2</c:v>
                </c:pt>
                <c:pt idx="13">
                  <c:v>3.2246110865224012E-2</c:v>
                </c:pt>
                <c:pt idx="14">
                  <c:v>3.2282208185807695E-2</c:v>
                </c:pt>
                <c:pt idx="15">
                  <c:v>3.1784465438562101E-2</c:v>
                </c:pt>
                <c:pt idx="16">
                  <c:v>3.1127853399092829E-2</c:v>
                </c:pt>
                <c:pt idx="17">
                  <c:v>3.3700791603962534E-2</c:v>
                </c:pt>
                <c:pt idx="18">
                  <c:v>3.2581321906073137E-2</c:v>
                </c:pt>
                <c:pt idx="19">
                  <c:v>3.6666573025513655E-2</c:v>
                </c:pt>
                <c:pt idx="20">
                  <c:v>3.9639435288724656E-2</c:v>
                </c:pt>
                <c:pt idx="21">
                  <c:v>4.2967464991640718E-2</c:v>
                </c:pt>
                <c:pt idx="22">
                  <c:v>4.127704059881894E-2</c:v>
                </c:pt>
                <c:pt idx="23">
                  <c:v>6.0629469576790496E-2</c:v>
                </c:pt>
                <c:pt idx="24">
                  <c:v>5.1178285780361266E-2</c:v>
                </c:pt>
                <c:pt idx="25">
                  <c:v>3.1611854625481328E-2</c:v>
                </c:pt>
              </c:numCache>
            </c:numRef>
          </c:val>
          <c:smooth val="1"/>
          <c:extLst>
            <c:ext xmlns:c16="http://schemas.microsoft.com/office/drawing/2014/chart" uri="{C3380CC4-5D6E-409C-BE32-E72D297353CC}">
              <c16:uniqueId val="{00000000-A242-4531-9A0F-D1F884128DF1}"/>
            </c:ext>
          </c:extLst>
        </c:ser>
        <c:ser>
          <c:idx val="1"/>
          <c:order val="1"/>
          <c:tx>
            <c:strRef>
              <c:f>Hoja4!$C$4</c:f>
              <c:strCache>
                <c:ptCount val="1"/>
                <c:pt idx="0">
                  <c:v>% África en CT LAC</c:v>
                </c:pt>
              </c:strCache>
            </c:strRef>
          </c:tx>
          <c:spPr>
            <a:ln w="38100">
              <a:solidFill>
                <a:srgbClr val="C00000"/>
              </a:solidFill>
            </a:ln>
          </c:spPr>
          <c:marker>
            <c:symbol val="none"/>
          </c:marker>
          <c:cat>
            <c:strRef>
              <c:f>Hoja4!$A$5:$A$30</c:f>
              <c:strCache>
                <c:ptCount val="26"/>
                <c:pt idx="0">
                  <c:v>1988</c:v>
                </c:pt>
                <c:pt idx="1">
                  <c:v>1989</c:v>
                </c:pt>
                <c:pt idx="2">
                  <c:v>1990</c:v>
                </c:pt>
                <c:pt idx="3">
                  <c:v>1991</c:v>
                </c:pt>
                <c:pt idx="4">
                  <c:v>1992</c:v>
                </c:pt>
                <c:pt idx="5">
                  <c:v>1993</c:v>
                </c:pt>
                <c:pt idx="6">
                  <c:v>1994</c:v>
                </c:pt>
                <c:pt idx="7">
                  <c:v>1995</c:v>
                </c:pt>
                <c:pt idx="8">
                  <c:v>1996</c:v>
                </c:pt>
                <c:pt idx="9">
                  <c:v>1997</c:v>
                </c:pt>
                <c:pt idx="10">
                  <c:v>1998</c:v>
                </c:pt>
                <c:pt idx="11">
                  <c:v>1999</c:v>
                </c:pt>
                <c:pt idx="12">
                  <c:v>2000</c:v>
                </c:pt>
                <c:pt idx="13">
                  <c:v>2001</c:v>
                </c:pt>
                <c:pt idx="14">
                  <c:v>2002</c:v>
                </c:pt>
                <c:pt idx="15">
                  <c:v>2003</c:v>
                </c:pt>
                <c:pt idx="16">
                  <c:v>2004</c:v>
                </c:pt>
                <c:pt idx="17">
                  <c:v>2005</c:v>
                </c:pt>
                <c:pt idx="18">
                  <c:v>2006</c:v>
                </c:pt>
                <c:pt idx="19">
                  <c:v>2007</c:v>
                </c:pt>
                <c:pt idx="20">
                  <c:v>2008</c:v>
                </c:pt>
                <c:pt idx="21">
                  <c:v>2009</c:v>
                </c:pt>
                <c:pt idx="22">
                  <c:v>2010</c:v>
                </c:pt>
                <c:pt idx="23">
                  <c:v>2011</c:v>
                </c:pt>
                <c:pt idx="24">
                  <c:v>2012</c:v>
                </c:pt>
                <c:pt idx="25">
                  <c:v>2013</c:v>
                </c:pt>
              </c:strCache>
            </c:strRef>
          </c:cat>
          <c:val>
            <c:numRef>
              <c:f>Hoja4!$C$5:$C$30</c:f>
              <c:numCache>
                <c:formatCode>0%</c:formatCode>
                <c:ptCount val="26"/>
                <c:pt idx="0">
                  <c:v>1.1681801619550507E-3</c:v>
                </c:pt>
                <c:pt idx="1">
                  <c:v>1.9548097401184607E-2</c:v>
                </c:pt>
                <c:pt idx="2">
                  <c:v>1.6523416418503339E-2</c:v>
                </c:pt>
                <c:pt idx="3">
                  <c:v>1.5839426724590516E-2</c:v>
                </c:pt>
                <c:pt idx="4">
                  <c:v>1.2824174719735635E-2</c:v>
                </c:pt>
                <c:pt idx="5">
                  <c:v>1.2103634131772779E-2</c:v>
                </c:pt>
                <c:pt idx="6">
                  <c:v>1.0778416430940798E-2</c:v>
                </c:pt>
                <c:pt idx="7">
                  <c:v>1.1736865038902122E-2</c:v>
                </c:pt>
                <c:pt idx="8">
                  <c:v>1.2296004675988875E-2</c:v>
                </c:pt>
                <c:pt idx="9">
                  <c:v>1.1868765494871541E-2</c:v>
                </c:pt>
                <c:pt idx="10">
                  <c:v>1.1012548538609277E-2</c:v>
                </c:pt>
                <c:pt idx="11">
                  <c:v>1.0665120648394966E-2</c:v>
                </c:pt>
                <c:pt idx="12">
                  <c:v>1.1074737142853021E-2</c:v>
                </c:pt>
                <c:pt idx="13">
                  <c:v>1.2862253309453361E-2</c:v>
                </c:pt>
                <c:pt idx="14">
                  <c:v>1.2150089734096365E-2</c:v>
                </c:pt>
                <c:pt idx="15">
                  <c:v>1.3503946457319786E-2</c:v>
                </c:pt>
                <c:pt idx="16">
                  <c:v>1.7470887238352613E-2</c:v>
                </c:pt>
                <c:pt idx="17">
                  <c:v>1.8895939353966201E-2</c:v>
                </c:pt>
                <c:pt idx="18">
                  <c:v>1.9459436762461261E-2</c:v>
                </c:pt>
                <c:pt idx="19">
                  <c:v>2.2029088043098052E-2</c:v>
                </c:pt>
                <c:pt idx="20">
                  <c:v>2.3384751779692778E-2</c:v>
                </c:pt>
                <c:pt idx="21">
                  <c:v>1.9050280015054061E-2</c:v>
                </c:pt>
                <c:pt idx="22">
                  <c:v>1.8753927849969491E-2</c:v>
                </c:pt>
                <c:pt idx="23">
                  <c:v>2.0053993208678032E-2</c:v>
                </c:pt>
                <c:pt idx="24">
                  <c:v>1.9932691501863373E-2</c:v>
                </c:pt>
                <c:pt idx="25">
                  <c:v>2.0725382659985237E-2</c:v>
                </c:pt>
              </c:numCache>
            </c:numRef>
          </c:val>
          <c:smooth val="1"/>
          <c:extLst>
            <c:ext xmlns:c16="http://schemas.microsoft.com/office/drawing/2014/chart" uri="{C3380CC4-5D6E-409C-BE32-E72D297353CC}">
              <c16:uniqueId val="{00000001-A242-4531-9A0F-D1F884128DF1}"/>
            </c:ext>
          </c:extLst>
        </c:ser>
        <c:dLbls>
          <c:showLegendKey val="0"/>
          <c:showVal val="0"/>
          <c:showCatName val="0"/>
          <c:showSerName val="0"/>
          <c:showPercent val="0"/>
          <c:showBubbleSize val="0"/>
        </c:dLbls>
        <c:smooth val="0"/>
        <c:axId val="112862720"/>
        <c:axId val="112864256"/>
      </c:lineChart>
      <c:catAx>
        <c:axId val="112862720"/>
        <c:scaling>
          <c:orientation val="minMax"/>
        </c:scaling>
        <c:delete val="0"/>
        <c:axPos val="b"/>
        <c:numFmt formatCode="General" sourceLinked="0"/>
        <c:majorTickMark val="none"/>
        <c:minorTickMark val="none"/>
        <c:tickLblPos val="nextTo"/>
        <c:crossAx val="112864256"/>
        <c:crosses val="autoZero"/>
        <c:auto val="1"/>
        <c:lblAlgn val="ctr"/>
        <c:lblOffset val="100"/>
        <c:noMultiLvlLbl val="0"/>
      </c:catAx>
      <c:valAx>
        <c:axId val="112864256"/>
        <c:scaling>
          <c:orientation val="minMax"/>
        </c:scaling>
        <c:delete val="0"/>
        <c:axPos val="l"/>
        <c:majorGridlines/>
        <c:numFmt formatCode="0%" sourceLinked="1"/>
        <c:majorTickMark val="none"/>
        <c:minorTickMark val="none"/>
        <c:tickLblPos val="nextTo"/>
        <c:spPr>
          <a:ln w="9525">
            <a:noFill/>
          </a:ln>
        </c:spPr>
        <c:crossAx val="112862720"/>
        <c:crosses val="autoZero"/>
        <c:crossBetween val="between"/>
      </c:valAx>
    </c:plotArea>
    <c:plotVisOnly val="1"/>
    <c:dispBlanksAs val="gap"/>
    <c:showDLblsOverMax val="0"/>
  </c:chart>
  <c:spPr>
    <a:ln>
      <a:noFill/>
    </a:ln>
  </c:spPr>
  <c:txPr>
    <a:bodyPr/>
    <a:lstStyle/>
    <a:p>
      <a:pPr>
        <a:defRPr sz="1400"/>
      </a:pPr>
      <a:endParaRPr lang="es-A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Hoja2!$A$5</c:f>
              <c:strCache>
                <c:ptCount val="1"/>
                <c:pt idx="0">
                  <c:v>Africa/World</c:v>
                </c:pt>
              </c:strCache>
            </c:strRef>
          </c:tx>
          <c:spPr>
            <a:ln w="28575">
              <a:noFill/>
            </a:ln>
          </c:spPr>
          <c:invertIfNegative val="0"/>
          <c:val>
            <c:numRef>
              <c:f>Hoja2!$F$5:$P$5</c:f>
              <c:numCache>
                <c:formatCode>0%</c:formatCode>
                <c:ptCount val="11"/>
                <c:pt idx="0">
                  <c:v>2.7109414306431087E-2</c:v>
                </c:pt>
                <c:pt idx="1">
                  <c:v>2.9929097354785928E-2</c:v>
                </c:pt>
                <c:pt idx="2">
                  <c:v>4.0064692578761898E-2</c:v>
                </c:pt>
                <c:pt idx="3">
                  <c:v>4.87236483579521E-2</c:v>
                </c:pt>
                <c:pt idx="4">
                  <c:v>4.1651298803941202E-2</c:v>
                </c:pt>
                <c:pt idx="5">
                  <c:v>4.2363264392801199E-2</c:v>
                </c:pt>
                <c:pt idx="6">
                  <c:v>5.4659384056817098E-2</c:v>
                </c:pt>
                <c:pt idx="7">
                  <c:v>5.1512319649898573E-2</c:v>
                </c:pt>
                <c:pt idx="8">
                  <c:v>5.785840707964602E-2</c:v>
                </c:pt>
                <c:pt idx="9">
                  <c:v>5.7063143210591423E-2</c:v>
                </c:pt>
                <c:pt idx="10">
                  <c:v>5.7225184703639603E-2</c:v>
                </c:pt>
              </c:numCache>
            </c:numRef>
          </c:val>
          <c:extLst>
            <c:ext xmlns:c16="http://schemas.microsoft.com/office/drawing/2014/chart" uri="{C3380CC4-5D6E-409C-BE32-E72D297353CC}">
              <c16:uniqueId val="{00000000-687F-4AEC-9D5B-31860829E932}"/>
            </c:ext>
          </c:extLst>
        </c:ser>
        <c:dLbls>
          <c:showLegendKey val="0"/>
          <c:showVal val="0"/>
          <c:showCatName val="0"/>
          <c:showSerName val="0"/>
          <c:showPercent val="0"/>
          <c:showBubbleSize val="0"/>
        </c:dLbls>
        <c:gapWidth val="441"/>
        <c:overlap val="-22"/>
        <c:axId val="131921792"/>
        <c:axId val="131919872"/>
      </c:barChart>
      <c:lineChart>
        <c:grouping val="standard"/>
        <c:varyColors val="0"/>
        <c:ser>
          <c:idx val="0"/>
          <c:order val="0"/>
          <c:marker>
            <c:symbol val="none"/>
          </c:marker>
          <c:cat>
            <c:strRef>
              <c:f>Hoja2!$F$1:$P$1</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Hoja2!$F$2:$P$2</c:f>
              <c:numCache>
                <c:formatCode>General</c:formatCode>
                <c:ptCount val="11"/>
                <c:pt idx="0">
                  <c:v>1832</c:v>
                </c:pt>
                <c:pt idx="1">
                  <c:v>2195</c:v>
                </c:pt>
                <c:pt idx="2">
                  <c:v>3047</c:v>
                </c:pt>
                <c:pt idx="3">
                  <c:v>4077</c:v>
                </c:pt>
                <c:pt idx="4">
                  <c:v>4743</c:v>
                </c:pt>
                <c:pt idx="5">
                  <c:v>5301</c:v>
                </c:pt>
                <c:pt idx="6">
                  <c:v>6865</c:v>
                </c:pt>
                <c:pt idx="7">
                  <c:v>6780</c:v>
                </c:pt>
                <c:pt idx="8">
                  <c:v>6538</c:v>
                </c:pt>
                <c:pt idx="9">
                  <c:v>6504</c:v>
                </c:pt>
                <c:pt idx="10">
                  <c:v>6514</c:v>
                </c:pt>
              </c:numCache>
            </c:numRef>
          </c:val>
          <c:smooth val="1"/>
          <c:extLst>
            <c:ext xmlns:c16="http://schemas.microsoft.com/office/drawing/2014/chart" uri="{C3380CC4-5D6E-409C-BE32-E72D297353CC}">
              <c16:uniqueId val="{00000001-687F-4AEC-9D5B-31860829E932}"/>
            </c:ext>
          </c:extLst>
        </c:ser>
        <c:dLbls>
          <c:showLegendKey val="0"/>
          <c:showVal val="0"/>
          <c:showCatName val="0"/>
          <c:showSerName val="0"/>
          <c:showPercent val="0"/>
          <c:showBubbleSize val="0"/>
        </c:dLbls>
        <c:marker val="1"/>
        <c:smooth val="0"/>
        <c:axId val="131899776"/>
        <c:axId val="131901312"/>
      </c:lineChart>
      <c:catAx>
        <c:axId val="131899776"/>
        <c:scaling>
          <c:orientation val="minMax"/>
        </c:scaling>
        <c:delete val="0"/>
        <c:axPos val="b"/>
        <c:numFmt formatCode="General" sourceLinked="0"/>
        <c:majorTickMark val="out"/>
        <c:minorTickMark val="none"/>
        <c:tickLblPos val="nextTo"/>
        <c:txPr>
          <a:bodyPr rot="-3060000"/>
          <a:lstStyle/>
          <a:p>
            <a:pPr>
              <a:defRPr/>
            </a:pPr>
            <a:endParaRPr lang="es-AR"/>
          </a:p>
        </c:txPr>
        <c:crossAx val="131901312"/>
        <c:crosses val="autoZero"/>
        <c:auto val="1"/>
        <c:lblAlgn val="ctr"/>
        <c:lblOffset val="100"/>
        <c:tickLblSkip val="2"/>
        <c:noMultiLvlLbl val="0"/>
      </c:catAx>
      <c:valAx>
        <c:axId val="131901312"/>
        <c:scaling>
          <c:orientation val="minMax"/>
        </c:scaling>
        <c:delete val="0"/>
        <c:axPos val="l"/>
        <c:majorGridlines/>
        <c:title>
          <c:tx>
            <c:rich>
              <a:bodyPr rot="-5400000" vert="horz"/>
              <a:lstStyle/>
              <a:p>
                <a:pPr>
                  <a:defRPr lang="en-US" noProof="0"/>
                </a:pPr>
                <a:r>
                  <a:rPr lang="en-US" noProof="0" dirty="0"/>
                  <a:t>Number of students</a:t>
                </a:r>
              </a:p>
            </c:rich>
          </c:tx>
          <c:overlay val="0"/>
        </c:title>
        <c:numFmt formatCode="General" sourceLinked="1"/>
        <c:majorTickMark val="out"/>
        <c:minorTickMark val="none"/>
        <c:tickLblPos val="nextTo"/>
        <c:crossAx val="131899776"/>
        <c:crosses val="autoZero"/>
        <c:crossBetween val="between"/>
      </c:valAx>
      <c:valAx>
        <c:axId val="131919872"/>
        <c:scaling>
          <c:orientation val="minMax"/>
        </c:scaling>
        <c:delete val="0"/>
        <c:axPos val="r"/>
        <c:title>
          <c:tx>
            <c:rich>
              <a:bodyPr rot="-5400000" vert="horz"/>
              <a:lstStyle/>
              <a:p>
                <a:pPr>
                  <a:defRPr/>
                </a:pPr>
                <a:r>
                  <a:rPr lang="en-US" dirty="0"/>
                  <a:t>Share over students from all the nationalities in  LAC</a:t>
                </a:r>
              </a:p>
            </c:rich>
          </c:tx>
          <c:layout>
            <c:manualLayout>
              <c:xMode val="edge"/>
              <c:yMode val="edge"/>
              <c:x val="0.90594200846634332"/>
              <c:y val="8.6806803508359343E-2"/>
            </c:manualLayout>
          </c:layout>
          <c:overlay val="0"/>
        </c:title>
        <c:numFmt formatCode="0%" sourceLinked="1"/>
        <c:majorTickMark val="out"/>
        <c:minorTickMark val="none"/>
        <c:tickLblPos val="nextTo"/>
        <c:crossAx val="131921792"/>
        <c:crosses val="max"/>
        <c:crossBetween val="between"/>
      </c:valAx>
      <c:catAx>
        <c:axId val="131921792"/>
        <c:scaling>
          <c:orientation val="minMax"/>
        </c:scaling>
        <c:delete val="1"/>
        <c:axPos val="b"/>
        <c:majorTickMark val="out"/>
        <c:minorTickMark val="none"/>
        <c:tickLblPos val="none"/>
        <c:crossAx val="131919872"/>
        <c:crosses val="autoZero"/>
        <c:auto val="1"/>
        <c:lblAlgn val="ctr"/>
        <c:lblOffset val="100"/>
        <c:noMultiLvlLbl val="0"/>
      </c:catAx>
    </c:plotArea>
    <c:plotVisOnly val="1"/>
    <c:dispBlanksAs val="gap"/>
    <c:showDLblsOverMax val="0"/>
  </c:chart>
  <c:spPr>
    <a:ln>
      <a:noFill/>
    </a:ln>
  </c:spPr>
  <c:txPr>
    <a:bodyPr/>
    <a:lstStyle/>
    <a:p>
      <a:pPr>
        <a:defRPr sz="1100"/>
      </a:pPr>
      <a:endParaRPr lang="es-A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invertIfNegative val="0"/>
          <c:val>
            <c:numRef>
              <c:f>'Outbound internationally mo (2)'!$H$259:$R$259</c:f>
              <c:numCache>
                <c:formatCode>0.00%</c:formatCode>
                <c:ptCount val="11"/>
                <c:pt idx="0">
                  <c:v>1.7990454044792558E-3</c:v>
                </c:pt>
                <c:pt idx="1">
                  <c:v>1.9812016218208623E-3</c:v>
                </c:pt>
                <c:pt idx="2">
                  <c:v>2.12030868250261E-3</c:v>
                </c:pt>
                <c:pt idx="3">
                  <c:v>2.2391446870744869E-3</c:v>
                </c:pt>
                <c:pt idx="4">
                  <c:v>2.3435424494288207E-3</c:v>
                </c:pt>
                <c:pt idx="5">
                  <c:v>2.4333076881787766E-3</c:v>
                </c:pt>
                <c:pt idx="6">
                  <c:v>2.5133707941236206E-3</c:v>
                </c:pt>
                <c:pt idx="7">
                  <c:v>2.5876340024751283E-3</c:v>
                </c:pt>
                <c:pt idx="8">
                  <c:v>2.6557477422317465E-3</c:v>
                </c:pt>
                <c:pt idx="9">
                  <c:v>2.6596505276403467E-3</c:v>
                </c:pt>
                <c:pt idx="10">
                  <c:v>2.3793787177792463E-3</c:v>
                </c:pt>
              </c:numCache>
            </c:numRef>
          </c:val>
          <c:extLst>
            <c:ext xmlns:c16="http://schemas.microsoft.com/office/drawing/2014/chart" uri="{C3380CC4-5D6E-409C-BE32-E72D297353CC}">
              <c16:uniqueId val="{00000000-88FA-4A9D-A2F5-B2C9BF941E52}"/>
            </c:ext>
          </c:extLst>
        </c:ser>
        <c:dLbls>
          <c:showLegendKey val="0"/>
          <c:showVal val="0"/>
          <c:showCatName val="0"/>
          <c:showSerName val="0"/>
          <c:showPercent val="0"/>
          <c:showBubbleSize val="0"/>
        </c:dLbls>
        <c:gapWidth val="440"/>
        <c:axId val="258512768"/>
        <c:axId val="258511232"/>
      </c:barChart>
      <c:lineChart>
        <c:grouping val="standard"/>
        <c:varyColors val="0"/>
        <c:ser>
          <c:idx val="0"/>
          <c:order val="0"/>
          <c:marker>
            <c:symbol val="none"/>
          </c:marker>
          <c:cat>
            <c:strRef>
              <c:f>'Outbound internationally mo (2)'!$H$4:$R$4</c:f>
              <c:strCache>
                <c:ptCount val="11"/>
                <c:pt idx="0">
                  <c:v>2003</c:v>
                </c:pt>
                <c:pt idx="1">
                  <c:v>2004</c:v>
                </c:pt>
                <c:pt idx="2">
                  <c:v>2005</c:v>
                </c:pt>
                <c:pt idx="3">
                  <c:v>2006</c:v>
                </c:pt>
                <c:pt idx="4">
                  <c:v>2007</c:v>
                </c:pt>
                <c:pt idx="5">
                  <c:v>2008</c:v>
                </c:pt>
                <c:pt idx="6">
                  <c:v>2009</c:v>
                </c:pt>
                <c:pt idx="7">
                  <c:v>2010</c:v>
                </c:pt>
                <c:pt idx="8">
                  <c:v>2011</c:v>
                </c:pt>
                <c:pt idx="9">
                  <c:v>2012</c:v>
                </c:pt>
                <c:pt idx="10">
                  <c:v>2013</c:v>
                </c:pt>
              </c:strCache>
            </c:strRef>
          </c:cat>
          <c:val>
            <c:numRef>
              <c:f>'Outbound internationally mo (2)'!$H$258:$R$258</c:f>
              <c:numCache>
                <c:formatCode>General</c:formatCode>
                <c:ptCount val="11"/>
                <c:pt idx="0">
                  <c:v>172</c:v>
                </c:pt>
                <c:pt idx="1">
                  <c:v>197</c:v>
                </c:pt>
                <c:pt idx="2">
                  <c:v>222</c:v>
                </c:pt>
                <c:pt idx="3">
                  <c:v>247</c:v>
                </c:pt>
                <c:pt idx="4">
                  <c:v>272</c:v>
                </c:pt>
                <c:pt idx="5">
                  <c:v>297</c:v>
                </c:pt>
                <c:pt idx="6">
                  <c:v>322</c:v>
                </c:pt>
                <c:pt idx="7">
                  <c:v>347</c:v>
                </c:pt>
                <c:pt idx="8">
                  <c:v>372</c:v>
                </c:pt>
                <c:pt idx="9">
                  <c:v>234</c:v>
                </c:pt>
                <c:pt idx="10">
                  <c:v>234</c:v>
                </c:pt>
              </c:numCache>
            </c:numRef>
          </c:val>
          <c:smooth val="1"/>
          <c:extLst>
            <c:ext xmlns:c16="http://schemas.microsoft.com/office/drawing/2014/chart" uri="{C3380CC4-5D6E-409C-BE32-E72D297353CC}">
              <c16:uniqueId val="{00000001-88FA-4A9D-A2F5-B2C9BF941E52}"/>
            </c:ext>
          </c:extLst>
        </c:ser>
        <c:dLbls>
          <c:showLegendKey val="0"/>
          <c:showVal val="0"/>
          <c:showCatName val="0"/>
          <c:showSerName val="0"/>
          <c:showPercent val="0"/>
          <c:showBubbleSize val="0"/>
        </c:dLbls>
        <c:marker val="1"/>
        <c:smooth val="0"/>
        <c:axId val="258503808"/>
        <c:axId val="258505344"/>
      </c:lineChart>
      <c:catAx>
        <c:axId val="258503808"/>
        <c:scaling>
          <c:orientation val="minMax"/>
        </c:scaling>
        <c:delete val="0"/>
        <c:axPos val="b"/>
        <c:numFmt formatCode="General" sourceLinked="0"/>
        <c:majorTickMark val="out"/>
        <c:minorTickMark val="none"/>
        <c:tickLblPos val="nextTo"/>
        <c:crossAx val="258505344"/>
        <c:crosses val="autoZero"/>
        <c:auto val="1"/>
        <c:lblAlgn val="ctr"/>
        <c:lblOffset val="100"/>
        <c:noMultiLvlLbl val="0"/>
      </c:catAx>
      <c:valAx>
        <c:axId val="258505344"/>
        <c:scaling>
          <c:orientation val="minMax"/>
        </c:scaling>
        <c:delete val="0"/>
        <c:axPos val="l"/>
        <c:majorGridlines/>
        <c:title>
          <c:tx>
            <c:rich>
              <a:bodyPr/>
              <a:lstStyle/>
              <a:p>
                <a:pPr>
                  <a:defRPr/>
                </a:pPr>
                <a:r>
                  <a:rPr lang="en-US"/>
                  <a:t>Number of students</a:t>
                </a:r>
              </a:p>
            </c:rich>
          </c:tx>
          <c:overlay val="0"/>
        </c:title>
        <c:numFmt formatCode="General" sourceLinked="1"/>
        <c:majorTickMark val="out"/>
        <c:minorTickMark val="none"/>
        <c:tickLblPos val="nextTo"/>
        <c:crossAx val="258503808"/>
        <c:crosses val="autoZero"/>
        <c:crossBetween val="between"/>
      </c:valAx>
      <c:valAx>
        <c:axId val="258511232"/>
        <c:scaling>
          <c:orientation val="minMax"/>
        </c:scaling>
        <c:delete val="0"/>
        <c:axPos val="r"/>
        <c:title>
          <c:tx>
            <c:rich>
              <a:bodyPr/>
              <a:lstStyle/>
              <a:p>
                <a:pPr marL="0" marR="0" lvl="0" indent="0" algn="ctr" defTabSz="914400" rtl="0" eaLnBrk="1" fontAlgn="auto" latinLnBrk="0" hangingPunct="1">
                  <a:lnSpc>
                    <a:spcPct val="100000"/>
                  </a:lnSpc>
                  <a:spcBef>
                    <a:spcPts val="0"/>
                  </a:spcBef>
                  <a:spcAft>
                    <a:spcPts val="0"/>
                  </a:spcAft>
                  <a:buClrTx/>
                  <a:buSzTx/>
                  <a:buFontTx/>
                  <a:buNone/>
                  <a:tabLst/>
                  <a:defRPr sz="1050" b="1" i="0" u="none" strike="noStrike" kern="1200" baseline="0">
                    <a:solidFill>
                      <a:sysClr val="windowText" lastClr="000000"/>
                    </a:solidFill>
                    <a:latin typeface="+mn-lt"/>
                    <a:ea typeface="+mn-ea"/>
                    <a:cs typeface="+mn-cs"/>
                  </a:defRPr>
                </a:pPr>
                <a:r>
                  <a:rPr lang="en-US" sz="1050" b="1" i="0" baseline="0">
                    <a:effectLst/>
                  </a:rPr>
                  <a:t>Share over students from all the nationalities in Africa</a:t>
                </a:r>
                <a:endParaRPr lang="es-AR" sz="1050">
                  <a:effectLst/>
                </a:endParaRPr>
              </a:p>
            </c:rich>
          </c:tx>
          <c:overlay val="0"/>
        </c:title>
        <c:numFmt formatCode="0.00%" sourceLinked="1"/>
        <c:majorTickMark val="out"/>
        <c:minorTickMark val="none"/>
        <c:tickLblPos val="nextTo"/>
        <c:crossAx val="258512768"/>
        <c:crosses val="max"/>
        <c:crossBetween val="between"/>
      </c:valAx>
      <c:catAx>
        <c:axId val="258512768"/>
        <c:scaling>
          <c:orientation val="minMax"/>
        </c:scaling>
        <c:delete val="1"/>
        <c:axPos val="b"/>
        <c:majorTickMark val="out"/>
        <c:minorTickMark val="none"/>
        <c:tickLblPos val="none"/>
        <c:crossAx val="258511232"/>
        <c:crosses val="autoZero"/>
        <c:auto val="1"/>
        <c:lblAlgn val="ctr"/>
        <c:lblOffset val="100"/>
        <c:noMultiLvlLbl val="0"/>
      </c:catAx>
      <c:spPr>
        <a:ln>
          <a:noFill/>
        </a:ln>
      </c:spPr>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s-AR" b="1"/>
              <a:t>Stock of African migrants in LAC</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barChart>
        <c:barDir val="col"/>
        <c:grouping val="clustered"/>
        <c:varyColors val="0"/>
        <c:ser>
          <c:idx val="1"/>
          <c:order val="0"/>
          <c:tx>
            <c:strRef>
              <c:f>Hoja1!$A$2</c:f>
              <c:strCache>
                <c:ptCount val="1"/>
                <c:pt idx="0">
                  <c:v>to LAC (thousands)</c:v>
                </c:pt>
              </c:strCache>
            </c:strRef>
          </c:tx>
          <c:spPr>
            <a:solidFill>
              <a:schemeClr val="accent2"/>
            </a:solidFill>
            <a:ln>
              <a:noFill/>
            </a:ln>
            <a:effectLst/>
          </c:spPr>
          <c:invertIfNegative val="0"/>
          <c:cat>
            <c:numRef>
              <c:f>Hoja1!$B$1:$F$1</c:f>
              <c:numCache>
                <c:formatCode>General</c:formatCode>
                <c:ptCount val="5"/>
                <c:pt idx="0">
                  <c:v>1960</c:v>
                </c:pt>
                <c:pt idx="1">
                  <c:v>1970</c:v>
                </c:pt>
                <c:pt idx="2">
                  <c:v>1980</c:v>
                </c:pt>
                <c:pt idx="3">
                  <c:v>1990</c:v>
                </c:pt>
                <c:pt idx="4">
                  <c:v>2000</c:v>
                </c:pt>
              </c:numCache>
            </c:numRef>
          </c:cat>
          <c:val>
            <c:numRef>
              <c:f>Hoja1!$B$2:$F$2</c:f>
              <c:numCache>
                <c:formatCode>#,#00</c:formatCode>
                <c:ptCount val="5"/>
                <c:pt idx="0">
                  <c:v>31.08</c:v>
                </c:pt>
                <c:pt idx="1">
                  <c:v>36.64</c:v>
                </c:pt>
                <c:pt idx="2">
                  <c:v>56.142000000000003</c:v>
                </c:pt>
                <c:pt idx="3">
                  <c:v>75.14</c:v>
                </c:pt>
                <c:pt idx="4">
                  <c:v>77.325999999999993</c:v>
                </c:pt>
              </c:numCache>
            </c:numRef>
          </c:val>
          <c:extLst>
            <c:ext xmlns:c16="http://schemas.microsoft.com/office/drawing/2014/chart" uri="{C3380CC4-5D6E-409C-BE32-E72D297353CC}">
              <c16:uniqueId val="{00000000-5FB0-41E5-89AA-8C67136AE1FE}"/>
            </c:ext>
          </c:extLst>
        </c:ser>
        <c:ser>
          <c:idx val="2"/>
          <c:order val="1"/>
          <c:tx>
            <c:strRef>
              <c:f>Hoja1!$A$3</c:f>
              <c:strCache>
                <c:ptCount val="1"/>
                <c:pt idx="0">
                  <c:v>to the world (millions)</c:v>
                </c:pt>
              </c:strCache>
            </c:strRef>
          </c:tx>
          <c:spPr>
            <a:solidFill>
              <a:schemeClr val="accent3"/>
            </a:solidFill>
            <a:ln>
              <a:noFill/>
            </a:ln>
            <a:effectLst/>
          </c:spPr>
          <c:invertIfNegative val="0"/>
          <c:cat>
            <c:numRef>
              <c:f>Hoja1!$B$1:$F$1</c:f>
              <c:numCache>
                <c:formatCode>General</c:formatCode>
                <c:ptCount val="5"/>
                <c:pt idx="0">
                  <c:v>1960</c:v>
                </c:pt>
                <c:pt idx="1">
                  <c:v>1970</c:v>
                </c:pt>
                <c:pt idx="2">
                  <c:v>1980</c:v>
                </c:pt>
                <c:pt idx="3">
                  <c:v>1990</c:v>
                </c:pt>
                <c:pt idx="4">
                  <c:v>2000</c:v>
                </c:pt>
              </c:numCache>
            </c:numRef>
          </c:cat>
          <c:val>
            <c:numRef>
              <c:f>Hoja1!$B$3:$F$3</c:f>
              <c:numCache>
                <c:formatCode>General</c:formatCode>
                <c:ptCount val="5"/>
                <c:pt idx="0">
                  <c:v>8.1</c:v>
                </c:pt>
                <c:pt idx="1">
                  <c:v>10.7</c:v>
                </c:pt>
                <c:pt idx="2">
                  <c:v>13.6</c:v>
                </c:pt>
                <c:pt idx="3">
                  <c:v>16.100000000000001</c:v>
                </c:pt>
                <c:pt idx="4">
                  <c:v>19.600000000000001</c:v>
                </c:pt>
              </c:numCache>
            </c:numRef>
          </c:val>
          <c:extLst>
            <c:ext xmlns:c16="http://schemas.microsoft.com/office/drawing/2014/chart" uri="{C3380CC4-5D6E-409C-BE32-E72D297353CC}">
              <c16:uniqueId val="{00000001-5FB0-41E5-89AA-8C67136AE1FE}"/>
            </c:ext>
          </c:extLst>
        </c:ser>
        <c:dLbls>
          <c:showLegendKey val="0"/>
          <c:showVal val="0"/>
          <c:showCatName val="0"/>
          <c:showSerName val="0"/>
          <c:showPercent val="0"/>
          <c:showBubbleSize val="0"/>
        </c:dLbls>
        <c:gapWidth val="219"/>
        <c:overlap val="-27"/>
        <c:axId val="316566256"/>
        <c:axId val="316567240"/>
      </c:barChart>
      <c:lineChart>
        <c:grouping val="stacked"/>
        <c:varyColors val="0"/>
        <c:ser>
          <c:idx val="3"/>
          <c:order val="2"/>
          <c:tx>
            <c:strRef>
              <c:f>Hoja1!$A$4</c:f>
              <c:strCache>
                <c:ptCount val="1"/>
                <c:pt idx="0">
                  <c:v>% over total of migrants</c:v>
                </c:pt>
              </c:strCache>
            </c:strRef>
          </c:tx>
          <c:spPr>
            <a:ln w="28575" cap="rnd">
              <a:noFill/>
              <a:round/>
            </a:ln>
            <a:effectLst/>
          </c:spPr>
          <c:marker>
            <c:symbol val="diamond"/>
            <c:size val="8"/>
            <c:spPr>
              <a:solidFill>
                <a:schemeClr val="accent4"/>
              </a:solidFill>
              <a:ln w="9525">
                <a:solidFill>
                  <a:schemeClr val="accent4"/>
                </a:solidFill>
              </a:ln>
              <a:effectLst/>
            </c:spPr>
          </c:marker>
          <c:cat>
            <c:numRef>
              <c:f>Hoja1!$B$1:$F$1</c:f>
              <c:numCache>
                <c:formatCode>General</c:formatCode>
                <c:ptCount val="5"/>
                <c:pt idx="0">
                  <c:v>1960</c:v>
                </c:pt>
                <c:pt idx="1">
                  <c:v>1970</c:v>
                </c:pt>
                <c:pt idx="2">
                  <c:v>1980</c:v>
                </c:pt>
                <c:pt idx="3">
                  <c:v>1990</c:v>
                </c:pt>
                <c:pt idx="4">
                  <c:v>2000</c:v>
                </c:pt>
              </c:numCache>
            </c:numRef>
          </c:cat>
          <c:val>
            <c:numRef>
              <c:f>Hoja1!$B$4:$F$4</c:f>
              <c:numCache>
                <c:formatCode>0.00%</c:formatCode>
                <c:ptCount val="5"/>
                <c:pt idx="0">
                  <c:v>3.8458792356797608E-3</c:v>
                </c:pt>
                <c:pt idx="1">
                  <c:v>3.4335471803493148E-3</c:v>
                </c:pt>
                <c:pt idx="2">
                  <c:v>4.1406517643423225E-3</c:v>
                </c:pt>
                <c:pt idx="3">
                  <c:v>4.6594054601113285E-3</c:v>
                </c:pt>
                <c:pt idx="4">
                  <c:v>3.9463487241069668E-3</c:v>
                </c:pt>
              </c:numCache>
            </c:numRef>
          </c:val>
          <c:smooth val="0"/>
          <c:extLst>
            <c:ext xmlns:c16="http://schemas.microsoft.com/office/drawing/2014/chart" uri="{C3380CC4-5D6E-409C-BE32-E72D297353CC}">
              <c16:uniqueId val="{00000002-5FB0-41E5-89AA-8C67136AE1FE}"/>
            </c:ext>
          </c:extLst>
        </c:ser>
        <c:dLbls>
          <c:showLegendKey val="0"/>
          <c:showVal val="0"/>
          <c:showCatName val="0"/>
          <c:showSerName val="0"/>
          <c:showPercent val="0"/>
          <c:showBubbleSize val="0"/>
        </c:dLbls>
        <c:marker val="1"/>
        <c:smooth val="0"/>
        <c:axId val="410965200"/>
        <c:axId val="410965856"/>
      </c:lineChart>
      <c:catAx>
        <c:axId val="3165662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316567240"/>
        <c:crosses val="autoZero"/>
        <c:auto val="1"/>
        <c:lblAlgn val="ctr"/>
        <c:lblOffset val="100"/>
        <c:noMultiLvlLbl val="0"/>
      </c:catAx>
      <c:valAx>
        <c:axId val="31656724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316566256"/>
        <c:crosses val="autoZero"/>
        <c:crossBetween val="between"/>
      </c:valAx>
      <c:valAx>
        <c:axId val="410965856"/>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10965200"/>
        <c:crosses val="max"/>
        <c:crossBetween val="between"/>
      </c:valAx>
      <c:catAx>
        <c:axId val="410965200"/>
        <c:scaling>
          <c:orientation val="minMax"/>
        </c:scaling>
        <c:delete val="1"/>
        <c:axPos val="b"/>
        <c:numFmt formatCode="General" sourceLinked="1"/>
        <c:majorTickMark val="out"/>
        <c:minorTickMark val="none"/>
        <c:tickLblPos val="nextTo"/>
        <c:crossAx val="41096585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legend>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1" i="0" u="none" strike="noStrike" baseline="0">
                <a:effectLst/>
              </a:rPr>
              <a:t>Stock of LAC migrants in Africa</a:t>
            </a:r>
            <a:endParaRPr lang="es-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AR"/>
        </a:p>
      </c:txPr>
    </c:title>
    <c:autoTitleDeleted val="0"/>
    <c:plotArea>
      <c:layout/>
      <c:barChart>
        <c:barDir val="col"/>
        <c:grouping val="clustered"/>
        <c:varyColors val="0"/>
        <c:ser>
          <c:idx val="2"/>
          <c:order val="0"/>
          <c:tx>
            <c:strRef>
              <c:f>Hoja1!$A$26</c:f>
              <c:strCache>
                <c:ptCount val="1"/>
                <c:pt idx="0">
                  <c:v>to Africa (thousands)</c:v>
                </c:pt>
              </c:strCache>
            </c:strRef>
          </c:tx>
          <c:spPr>
            <a:solidFill>
              <a:schemeClr val="accent3"/>
            </a:solidFill>
            <a:ln>
              <a:noFill/>
            </a:ln>
            <a:effectLst/>
          </c:spPr>
          <c:invertIfNegative val="0"/>
          <c:cat>
            <c:numRef>
              <c:f>Hoja1!$B$25:$F$25</c:f>
              <c:numCache>
                <c:formatCode>General</c:formatCode>
                <c:ptCount val="5"/>
                <c:pt idx="0">
                  <c:v>1960</c:v>
                </c:pt>
                <c:pt idx="1">
                  <c:v>1970</c:v>
                </c:pt>
                <c:pt idx="2">
                  <c:v>1980</c:v>
                </c:pt>
                <c:pt idx="3">
                  <c:v>1990</c:v>
                </c:pt>
                <c:pt idx="4">
                  <c:v>2000</c:v>
                </c:pt>
              </c:numCache>
            </c:numRef>
          </c:cat>
          <c:val>
            <c:numRef>
              <c:f>Hoja1!$B$26:$F$26</c:f>
              <c:numCache>
                <c:formatCode>#,#00</c:formatCode>
                <c:ptCount val="5"/>
                <c:pt idx="0">
                  <c:v>7.97</c:v>
                </c:pt>
                <c:pt idx="1">
                  <c:v>12.129</c:v>
                </c:pt>
                <c:pt idx="2">
                  <c:v>29.004000000000001</c:v>
                </c:pt>
                <c:pt idx="3">
                  <c:v>21.61</c:v>
                </c:pt>
                <c:pt idx="4">
                  <c:v>36.000999999999998</c:v>
                </c:pt>
              </c:numCache>
            </c:numRef>
          </c:val>
          <c:extLst>
            <c:ext xmlns:c16="http://schemas.microsoft.com/office/drawing/2014/chart" uri="{C3380CC4-5D6E-409C-BE32-E72D297353CC}">
              <c16:uniqueId val="{00000000-3E9A-4673-ADB3-E6E5B3FDDF93}"/>
            </c:ext>
          </c:extLst>
        </c:ser>
        <c:ser>
          <c:idx val="3"/>
          <c:order val="1"/>
          <c:tx>
            <c:strRef>
              <c:f>Hoja1!$A$27</c:f>
              <c:strCache>
                <c:ptCount val="1"/>
                <c:pt idx="0">
                  <c:v>to the world (millions)</c:v>
                </c:pt>
              </c:strCache>
            </c:strRef>
          </c:tx>
          <c:spPr>
            <a:solidFill>
              <a:schemeClr val="accent4"/>
            </a:solidFill>
            <a:ln>
              <a:noFill/>
            </a:ln>
            <a:effectLst/>
          </c:spPr>
          <c:invertIfNegative val="0"/>
          <c:cat>
            <c:numRef>
              <c:f>Hoja1!$B$25:$F$25</c:f>
              <c:numCache>
                <c:formatCode>General</c:formatCode>
                <c:ptCount val="5"/>
                <c:pt idx="0">
                  <c:v>1960</c:v>
                </c:pt>
                <c:pt idx="1">
                  <c:v>1970</c:v>
                </c:pt>
                <c:pt idx="2">
                  <c:v>1980</c:v>
                </c:pt>
                <c:pt idx="3">
                  <c:v>1990</c:v>
                </c:pt>
                <c:pt idx="4">
                  <c:v>2000</c:v>
                </c:pt>
              </c:numCache>
            </c:numRef>
          </c:cat>
          <c:val>
            <c:numRef>
              <c:f>Hoja1!$B$27:$F$27</c:f>
              <c:numCache>
                <c:formatCode>General</c:formatCode>
                <c:ptCount val="5"/>
                <c:pt idx="0">
                  <c:v>3.8</c:v>
                </c:pt>
                <c:pt idx="1">
                  <c:v>5.6</c:v>
                </c:pt>
                <c:pt idx="2">
                  <c:v>9.8000000000000007</c:v>
                </c:pt>
                <c:pt idx="3">
                  <c:v>15.5</c:v>
                </c:pt>
                <c:pt idx="4">
                  <c:v>25.5</c:v>
                </c:pt>
              </c:numCache>
            </c:numRef>
          </c:val>
          <c:extLst>
            <c:ext xmlns:c16="http://schemas.microsoft.com/office/drawing/2014/chart" uri="{C3380CC4-5D6E-409C-BE32-E72D297353CC}">
              <c16:uniqueId val="{00000001-3E9A-4673-ADB3-E6E5B3FDDF93}"/>
            </c:ext>
          </c:extLst>
        </c:ser>
        <c:dLbls>
          <c:showLegendKey val="0"/>
          <c:showVal val="0"/>
          <c:showCatName val="0"/>
          <c:showSerName val="0"/>
          <c:showPercent val="0"/>
          <c:showBubbleSize val="0"/>
        </c:dLbls>
        <c:gapWidth val="219"/>
        <c:overlap val="-27"/>
        <c:axId val="418120688"/>
        <c:axId val="418122656"/>
      </c:barChart>
      <c:lineChart>
        <c:grouping val="stacked"/>
        <c:varyColors val="0"/>
        <c:ser>
          <c:idx val="0"/>
          <c:order val="2"/>
          <c:tx>
            <c:strRef>
              <c:f>Hoja1!$A$28</c:f>
              <c:strCache>
                <c:ptCount val="1"/>
                <c:pt idx="0">
                  <c:v>% over total of migrants</c:v>
                </c:pt>
              </c:strCache>
            </c:strRef>
          </c:tx>
          <c:spPr>
            <a:ln w="28575" cap="rnd">
              <a:noFill/>
              <a:round/>
            </a:ln>
            <a:effectLst/>
          </c:spPr>
          <c:marker>
            <c:symbol val="diamond"/>
            <c:size val="9"/>
            <c:spPr>
              <a:solidFill>
                <a:schemeClr val="accent1"/>
              </a:solidFill>
              <a:ln w="9525">
                <a:solidFill>
                  <a:schemeClr val="accent1"/>
                </a:solidFill>
              </a:ln>
              <a:effectLst/>
            </c:spPr>
          </c:marker>
          <c:cat>
            <c:numRef>
              <c:f>Hoja1!$B$25:$F$25</c:f>
              <c:numCache>
                <c:formatCode>General</c:formatCode>
                <c:ptCount val="5"/>
                <c:pt idx="0">
                  <c:v>1960</c:v>
                </c:pt>
                <c:pt idx="1">
                  <c:v>1970</c:v>
                </c:pt>
                <c:pt idx="2">
                  <c:v>1980</c:v>
                </c:pt>
                <c:pt idx="3">
                  <c:v>1990</c:v>
                </c:pt>
                <c:pt idx="4">
                  <c:v>2000</c:v>
                </c:pt>
              </c:numCache>
            </c:numRef>
          </c:cat>
          <c:val>
            <c:numRef>
              <c:f>Hoja1!$B$28:$F$28</c:f>
              <c:numCache>
                <c:formatCode>0.00%</c:formatCode>
                <c:ptCount val="5"/>
                <c:pt idx="0">
                  <c:v>2.0762653691180407E-3</c:v>
                </c:pt>
                <c:pt idx="1">
                  <c:v>2.1530846945660574E-3</c:v>
                </c:pt>
                <c:pt idx="2">
                  <c:v>2.9536703305118811E-3</c:v>
                </c:pt>
                <c:pt idx="3">
                  <c:v>1.3974221344552889E-3</c:v>
                </c:pt>
                <c:pt idx="4">
                  <c:v>1.4103151818014223E-3</c:v>
                </c:pt>
              </c:numCache>
            </c:numRef>
          </c:val>
          <c:smooth val="0"/>
          <c:extLst>
            <c:ext xmlns:c16="http://schemas.microsoft.com/office/drawing/2014/chart" uri="{C3380CC4-5D6E-409C-BE32-E72D297353CC}">
              <c16:uniqueId val="{00000002-3E9A-4673-ADB3-E6E5B3FDDF93}"/>
            </c:ext>
          </c:extLst>
        </c:ser>
        <c:dLbls>
          <c:showLegendKey val="0"/>
          <c:showVal val="0"/>
          <c:showCatName val="0"/>
          <c:showSerName val="0"/>
          <c:showPercent val="0"/>
          <c:showBubbleSize val="0"/>
        </c:dLbls>
        <c:marker val="1"/>
        <c:smooth val="0"/>
        <c:axId val="418099696"/>
        <c:axId val="418108880"/>
      </c:lineChart>
      <c:catAx>
        <c:axId val="41812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18122656"/>
        <c:crosses val="autoZero"/>
        <c:auto val="1"/>
        <c:lblAlgn val="ctr"/>
        <c:lblOffset val="100"/>
        <c:noMultiLvlLbl val="0"/>
      </c:catAx>
      <c:valAx>
        <c:axId val="41812265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18120688"/>
        <c:crosses val="autoZero"/>
        <c:crossBetween val="between"/>
      </c:valAx>
      <c:valAx>
        <c:axId val="418108880"/>
        <c:scaling>
          <c:orientation val="minMax"/>
        </c:scaling>
        <c:delete val="0"/>
        <c:axPos val="r"/>
        <c:numFmt formatCode="0.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crossAx val="418099696"/>
        <c:crosses val="max"/>
        <c:crossBetween val="between"/>
      </c:valAx>
      <c:catAx>
        <c:axId val="418099696"/>
        <c:scaling>
          <c:orientation val="minMax"/>
        </c:scaling>
        <c:delete val="1"/>
        <c:axPos val="b"/>
        <c:numFmt formatCode="General" sourceLinked="1"/>
        <c:majorTickMark val="out"/>
        <c:minorTickMark val="none"/>
        <c:tickLblPos val="nextTo"/>
        <c:crossAx val="41810888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AR"/>
        </a:p>
      </c:txPr>
    </c:legend>
    <c:plotVisOnly val="1"/>
    <c:dispBlanksAs val="gap"/>
    <c:showDLblsOverMax val="0"/>
  </c:chart>
  <c:spPr>
    <a:noFill/>
    <a:ln>
      <a:noFill/>
    </a:ln>
    <a:effectLst/>
  </c:spPr>
  <c:txPr>
    <a:bodyPr/>
    <a:lstStyle/>
    <a:p>
      <a:pPr>
        <a:defRPr/>
      </a:pPr>
      <a:endParaRPr lang="es-A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2"/>
          <c:order val="2"/>
          <c:tx>
            <c:strRef>
              <c:f>inflows!$A$265</c:f>
              <c:strCache>
                <c:ptCount val="1"/>
                <c:pt idx="0">
                  <c:v>Share LAC</c:v>
                </c:pt>
              </c:strCache>
            </c:strRef>
          </c:tx>
          <c:spPr>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r="100000" b="100000"/>
              </a:path>
              <a:tileRect l="-100000" t="-100000"/>
            </a:gradFill>
            <a:ln>
              <a:noFill/>
            </a:ln>
          </c:spPr>
          <c:invertIfNegative val="0"/>
          <c:val>
            <c:numRef>
              <c:f>inflows!$B$265:$X$265</c:f>
              <c:numCache>
                <c:formatCode>#,#00%</c:formatCode>
                <c:ptCount val="23"/>
                <c:pt idx="0">
                  <c:v>4.3110999941199074E-2</c:v>
                </c:pt>
                <c:pt idx="1">
                  <c:v>7.5519320845053653E-2</c:v>
                </c:pt>
                <c:pt idx="2">
                  <c:v>9.7279699671893996E-2</c:v>
                </c:pt>
                <c:pt idx="3">
                  <c:v>6.7803578673547832E-2</c:v>
                </c:pt>
                <c:pt idx="4">
                  <c:v>0.11326988173045148</c:v>
                </c:pt>
                <c:pt idx="5">
                  <c:v>8.5890586423774756E-2</c:v>
                </c:pt>
                <c:pt idx="6">
                  <c:v>0.11815145339647704</c:v>
                </c:pt>
                <c:pt idx="7">
                  <c:v>0.15033425894157837</c:v>
                </c:pt>
                <c:pt idx="8">
                  <c:v>0.12120959988555521</c:v>
                </c:pt>
                <c:pt idx="9">
                  <c:v>9.5801280275375031E-2</c:v>
                </c:pt>
                <c:pt idx="10">
                  <c:v>6.9383114310598973E-2</c:v>
                </c:pt>
                <c:pt idx="11">
                  <c:v>9.6628772276578831E-2</c:v>
                </c:pt>
                <c:pt idx="12">
                  <c:v>9.3417392341927794E-2</c:v>
                </c:pt>
                <c:pt idx="13">
                  <c:v>7.9777097747254694E-2</c:v>
                </c:pt>
                <c:pt idx="14">
                  <c:v>0.13109261433983563</c:v>
                </c:pt>
                <c:pt idx="15">
                  <c:v>7.887292941949782E-2</c:v>
                </c:pt>
                <c:pt idx="16">
                  <c:v>6.638780522141452E-2</c:v>
                </c:pt>
                <c:pt idx="17">
                  <c:v>8.584893090362633E-2</c:v>
                </c:pt>
                <c:pt idx="18">
                  <c:v>0.11598751687343097</c:v>
                </c:pt>
                <c:pt idx="19">
                  <c:v>0.12343061302478524</c:v>
                </c:pt>
                <c:pt idx="20">
                  <c:v>0.13478894750879861</c:v>
                </c:pt>
                <c:pt idx="21">
                  <c:v>0.15103250825563475</c:v>
                </c:pt>
                <c:pt idx="22">
                  <c:v>0.18051399422795394</c:v>
                </c:pt>
              </c:numCache>
            </c:numRef>
          </c:val>
          <c:extLst>
            <c:ext xmlns:c16="http://schemas.microsoft.com/office/drawing/2014/chart" uri="{C3380CC4-5D6E-409C-BE32-E72D297353CC}">
              <c16:uniqueId val="{00000000-FE41-4929-9B40-4A8D2FFCC989}"/>
            </c:ext>
          </c:extLst>
        </c:ser>
        <c:ser>
          <c:idx val="3"/>
          <c:order val="3"/>
          <c:tx>
            <c:strRef>
              <c:f>inflows!$A$266</c:f>
              <c:strCache>
                <c:ptCount val="1"/>
                <c:pt idx="0">
                  <c:v>Share Africa</c:v>
                </c:pt>
              </c:strCache>
            </c:strRef>
          </c:tx>
          <c:spPr>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path path="circle">
                <a:fillToRect r="100000" b="100000"/>
              </a:path>
              <a:tileRect l="-100000" t="-100000"/>
            </a:gradFill>
            <a:ln>
              <a:noFill/>
            </a:ln>
          </c:spPr>
          <c:invertIfNegative val="0"/>
          <c:val>
            <c:numRef>
              <c:f>inflows!$B$266:$X$266</c:f>
              <c:numCache>
                <c:formatCode>#,#00%</c:formatCode>
                <c:ptCount val="23"/>
                <c:pt idx="0">
                  <c:v>1.372602283838719E-2</c:v>
                </c:pt>
                <c:pt idx="1">
                  <c:v>2.3031938594553738E-2</c:v>
                </c:pt>
                <c:pt idx="2">
                  <c:v>2.3098151695271692E-2</c:v>
                </c:pt>
                <c:pt idx="3">
                  <c:v>2.4368580020780312E-2</c:v>
                </c:pt>
                <c:pt idx="4">
                  <c:v>2.3755037315961191E-2</c:v>
                </c:pt>
                <c:pt idx="5">
                  <c:v>1.7194534498324542E-2</c:v>
                </c:pt>
                <c:pt idx="6">
                  <c:v>1.6089468140294164E-2</c:v>
                </c:pt>
                <c:pt idx="7">
                  <c:v>2.3086048717891543E-2</c:v>
                </c:pt>
                <c:pt idx="8">
                  <c:v>1.4491410415377574E-2</c:v>
                </c:pt>
                <c:pt idx="9">
                  <c:v>1.1002634725085867E-2</c:v>
                </c:pt>
                <c:pt idx="10">
                  <c:v>6.8081729080975671E-3</c:v>
                </c:pt>
                <c:pt idx="11">
                  <c:v>2.385515663159397E-2</c:v>
                </c:pt>
                <c:pt idx="12">
                  <c:v>2.3341089981977634E-2</c:v>
                </c:pt>
                <c:pt idx="13">
                  <c:v>3.0201325865588453E-2</c:v>
                </c:pt>
                <c:pt idx="14">
                  <c:v>2.3659640348081292E-2</c:v>
                </c:pt>
                <c:pt idx="15">
                  <c:v>3.1241956100121589E-2</c:v>
                </c:pt>
                <c:pt idx="16">
                  <c:v>2.4703195217608116E-2</c:v>
                </c:pt>
                <c:pt idx="17">
                  <c:v>2.5602297773706512E-2</c:v>
                </c:pt>
                <c:pt idx="18">
                  <c:v>3.2423637925660144E-2</c:v>
                </c:pt>
                <c:pt idx="19">
                  <c:v>4.3539170144401756E-2</c:v>
                </c:pt>
                <c:pt idx="20">
                  <c:v>3.0941019439437702E-2</c:v>
                </c:pt>
                <c:pt idx="21">
                  <c:v>2.8820933093955961E-2</c:v>
                </c:pt>
                <c:pt idx="22">
                  <c:v>3.7042047391223902E-2</c:v>
                </c:pt>
              </c:numCache>
            </c:numRef>
          </c:val>
          <c:extLst>
            <c:ext xmlns:c16="http://schemas.microsoft.com/office/drawing/2014/chart" uri="{C3380CC4-5D6E-409C-BE32-E72D297353CC}">
              <c16:uniqueId val="{00000001-FE41-4929-9B40-4A8D2FFCC989}"/>
            </c:ext>
          </c:extLst>
        </c:ser>
        <c:dLbls>
          <c:showLegendKey val="0"/>
          <c:showVal val="0"/>
          <c:showCatName val="0"/>
          <c:showSerName val="0"/>
          <c:showPercent val="0"/>
          <c:showBubbleSize val="0"/>
        </c:dLbls>
        <c:gapWidth val="150"/>
        <c:axId val="133986176"/>
        <c:axId val="133984640"/>
      </c:barChart>
      <c:lineChart>
        <c:grouping val="standard"/>
        <c:varyColors val="0"/>
        <c:ser>
          <c:idx val="0"/>
          <c:order val="0"/>
          <c:tx>
            <c:strRef>
              <c:f>inflows!$A$261</c:f>
              <c:strCache>
                <c:ptCount val="1"/>
                <c:pt idx="0">
                  <c:v>LAC</c:v>
                </c:pt>
              </c:strCache>
            </c:strRef>
          </c:tx>
          <c:spPr>
            <a:ln>
              <a:solidFill>
                <a:srgbClr val="C00000"/>
              </a:solidFill>
            </a:ln>
          </c:spPr>
          <c:marker>
            <c:symbol val="none"/>
          </c:marker>
          <c:cat>
            <c:strRef>
              <c:f>inflows!$B$260:$X$260</c:f>
              <c:strCach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strCache>
            </c:strRef>
          </c:cat>
          <c:val>
            <c:numRef>
              <c:f>inflows!$B$261:$X$261</c:f>
              <c:numCache>
                <c:formatCode>#\ #,##\ #,#00;\-#\ #,##\ #,#00;"-"</c:formatCode>
                <c:ptCount val="23"/>
                <c:pt idx="0">
                  <c:v>8939.5959226122541</c:v>
                </c:pt>
                <c:pt idx="1">
                  <c:v>11614.463546018676</c:v>
                </c:pt>
                <c:pt idx="2">
                  <c:v>16151.143159767387</c:v>
                </c:pt>
                <c:pt idx="3">
                  <c:v>15144.351173474373</c:v>
                </c:pt>
                <c:pt idx="4">
                  <c:v>28994.861554883046</c:v>
                </c:pt>
                <c:pt idx="5">
                  <c:v>29507.207895566436</c:v>
                </c:pt>
                <c:pt idx="6">
                  <c:v>46249.128916878966</c:v>
                </c:pt>
                <c:pt idx="7">
                  <c:v>73387.221855593802</c:v>
                </c:pt>
                <c:pt idx="8">
                  <c:v>85566.071561548641</c:v>
                </c:pt>
                <c:pt idx="9">
                  <c:v>104566.2053376682</c:v>
                </c:pt>
                <c:pt idx="10">
                  <c:v>98050.086453005977</c:v>
                </c:pt>
                <c:pt idx="11">
                  <c:v>80782.828370808769</c:v>
                </c:pt>
                <c:pt idx="12">
                  <c:v>58486.885082830231</c:v>
                </c:pt>
                <c:pt idx="13" formatCode="0">
                  <c:v>47965.686295962114</c:v>
                </c:pt>
                <c:pt idx="14" formatCode="0">
                  <c:v>96241.435739709181</c:v>
                </c:pt>
                <c:pt idx="15" formatCode="0">
                  <c:v>78054.045414781736</c:v>
                </c:pt>
                <c:pt idx="16" formatCode="0">
                  <c:v>98292.893587996892</c:v>
                </c:pt>
                <c:pt idx="17" formatCode="0">
                  <c:v>171929.19139241736</c:v>
                </c:pt>
                <c:pt idx="18" formatCode="0">
                  <c:v>210679.49921469457</c:v>
                </c:pt>
                <c:pt idx="19" formatCode="0">
                  <c:v>150150.21913688752</c:v>
                </c:pt>
                <c:pt idx="20" formatCode="0">
                  <c:v>189855.20291470012</c:v>
                </c:pt>
                <c:pt idx="21" formatCode="0">
                  <c:v>249431.83135978974</c:v>
                </c:pt>
                <c:pt idx="22" formatCode="0">
                  <c:v>243860.99985534506</c:v>
                </c:pt>
              </c:numCache>
            </c:numRef>
          </c:val>
          <c:smooth val="1"/>
          <c:extLst>
            <c:ext xmlns:c16="http://schemas.microsoft.com/office/drawing/2014/chart" uri="{C3380CC4-5D6E-409C-BE32-E72D297353CC}">
              <c16:uniqueId val="{00000002-FE41-4929-9B40-4A8D2FFCC989}"/>
            </c:ext>
          </c:extLst>
        </c:ser>
        <c:ser>
          <c:idx val="1"/>
          <c:order val="1"/>
          <c:tx>
            <c:strRef>
              <c:f>inflows!$A$262</c:f>
              <c:strCache>
                <c:ptCount val="1"/>
                <c:pt idx="0">
                  <c:v>Africa</c:v>
                </c:pt>
              </c:strCache>
            </c:strRef>
          </c:tx>
          <c:spPr>
            <a:ln>
              <a:solidFill>
                <a:srgbClr val="0070C0"/>
              </a:solidFill>
            </a:ln>
          </c:spPr>
          <c:marker>
            <c:symbol val="none"/>
          </c:marker>
          <c:cat>
            <c:strRef>
              <c:f>inflows!$B$260:$X$260</c:f>
              <c:strCach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strCache>
            </c:strRef>
          </c:cat>
          <c:val>
            <c:numRef>
              <c:f>inflows!$B$262:$X$262</c:f>
              <c:numCache>
                <c:formatCode>#\ #,##\ #,#00;\-#\ #,##\ #,#00;"-"</c:formatCode>
                <c:ptCount val="23"/>
                <c:pt idx="0">
                  <c:v>2846.2596081531742</c:v>
                </c:pt>
                <c:pt idx="1">
                  <c:v>3542.1877237142276</c:v>
                </c:pt>
                <c:pt idx="2">
                  <c:v>3834.9373611824753</c:v>
                </c:pt>
                <c:pt idx="3">
                  <c:v>5442.8739699779935</c:v>
                </c:pt>
                <c:pt idx="4">
                  <c:v>6080.8222599406608</c:v>
                </c:pt>
                <c:pt idx="5">
                  <c:v>5907.0816166777504</c:v>
                </c:pt>
                <c:pt idx="6">
                  <c:v>6298.0510593250938</c:v>
                </c:pt>
                <c:pt idx="7">
                  <c:v>11269.693222004355</c:v>
                </c:pt>
                <c:pt idx="8">
                  <c:v>10229.990543659396</c:v>
                </c:pt>
                <c:pt idx="9">
                  <c:v>12009.273348034945</c:v>
                </c:pt>
                <c:pt idx="10">
                  <c:v>9621.1008810829026</c:v>
                </c:pt>
                <c:pt idx="11">
                  <c:v>19943.200958954018</c:v>
                </c:pt>
                <c:pt idx="12">
                  <c:v>14613.420619654968</c:v>
                </c:pt>
                <c:pt idx="13" formatCode="0">
                  <c:v>18158.435980967894</c:v>
                </c:pt>
                <c:pt idx="14" formatCode="0">
                  <c:v>17369.687588056313</c:v>
                </c:pt>
                <c:pt idx="15" formatCode="0">
                  <c:v>30917.592109653309</c:v>
                </c:pt>
                <c:pt idx="16" formatCode="0">
                  <c:v>36575.219360085539</c:v>
                </c:pt>
                <c:pt idx="17" formatCode="0">
                  <c:v>51273.583813905279</c:v>
                </c:pt>
                <c:pt idx="18" formatCode="0">
                  <c:v>58894.232629799662</c:v>
                </c:pt>
                <c:pt idx="19" formatCode="0">
                  <c:v>52964.299358275261</c:v>
                </c:pt>
                <c:pt idx="20" formatCode="0">
                  <c:v>43581.566831944205</c:v>
                </c:pt>
                <c:pt idx="21" formatCode="0">
                  <c:v>47598.084717997808</c:v>
                </c:pt>
                <c:pt idx="22" formatCode="0">
                  <c:v>50041.055000455432</c:v>
                </c:pt>
              </c:numCache>
            </c:numRef>
          </c:val>
          <c:smooth val="1"/>
          <c:extLst>
            <c:ext xmlns:c16="http://schemas.microsoft.com/office/drawing/2014/chart" uri="{C3380CC4-5D6E-409C-BE32-E72D297353CC}">
              <c16:uniqueId val="{00000003-FE41-4929-9B40-4A8D2FFCC989}"/>
            </c:ext>
          </c:extLst>
        </c:ser>
        <c:dLbls>
          <c:showLegendKey val="0"/>
          <c:showVal val="0"/>
          <c:showCatName val="0"/>
          <c:showSerName val="0"/>
          <c:showPercent val="0"/>
          <c:showBubbleSize val="0"/>
        </c:dLbls>
        <c:marker val="1"/>
        <c:smooth val="0"/>
        <c:axId val="133976448"/>
        <c:axId val="133977984"/>
      </c:lineChart>
      <c:catAx>
        <c:axId val="133976448"/>
        <c:scaling>
          <c:orientation val="minMax"/>
        </c:scaling>
        <c:delete val="0"/>
        <c:axPos val="b"/>
        <c:numFmt formatCode="General" sourceLinked="0"/>
        <c:majorTickMark val="none"/>
        <c:minorTickMark val="none"/>
        <c:tickLblPos val="nextTo"/>
        <c:crossAx val="133977984"/>
        <c:crosses val="autoZero"/>
        <c:auto val="1"/>
        <c:lblAlgn val="ctr"/>
        <c:lblOffset val="100"/>
        <c:noMultiLvlLbl val="0"/>
      </c:catAx>
      <c:valAx>
        <c:axId val="133977984"/>
        <c:scaling>
          <c:orientation val="minMax"/>
        </c:scaling>
        <c:delete val="0"/>
        <c:axPos val="l"/>
        <c:majorGridlines/>
        <c:title>
          <c:tx>
            <c:rich>
              <a:bodyPr/>
              <a:lstStyle/>
              <a:p>
                <a:pPr>
                  <a:defRPr/>
                </a:pPr>
                <a:r>
                  <a:rPr lang="en-US" dirty="0"/>
                  <a:t>Billion dollars</a:t>
                </a:r>
              </a:p>
            </c:rich>
          </c:tx>
          <c:overlay val="0"/>
        </c:title>
        <c:numFmt formatCode="#\ #,##\ #,#00;\-#\ #,##\ #,#00;&quot;-&quot;" sourceLinked="1"/>
        <c:majorTickMark val="none"/>
        <c:minorTickMark val="none"/>
        <c:tickLblPos val="nextTo"/>
        <c:crossAx val="133976448"/>
        <c:crosses val="autoZero"/>
        <c:crossBetween val="between"/>
        <c:dispUnits>
          <c:builtInUnit val="thousands"/>
        </c:dispUnits>
      </c:valAx>
      <c:valAx>
        <c:axId val="133984640"/>
        <c:scaling>
          <c:orientation val="minMax"/>
        </c:scaling>
        <c:delete val="0"/>
        <c:axPos val="r"/>
        <c:numFmt formatCode="#,#00%" sourceLinked="1"/>
        <c:majorTickMark val="out"/>
        <c:minorTickMark val="none"/>
        <c:tickLblPos val="nextTo"/>
        <c:crossAx val="133986176"/>
        <c:crosses val="max"/>
        <c:crossBetween val="between"/>
      </c:valAx>
      <c:catAx>
        <c:axId val="133986176"/>
        <c:scaling>
          <c:orientation val="minMax"/>
        </c:scaling>
        <c:delete val="1"/>
        <c:axPos val="b"/>
        <c:majorTickMark val="out"/>
        <c:minorTickMark val="none"/>
        <c:tickLblPos val="none"/>
        <c:crossAx val="133984640"/>
        <c:crosses val="autoZero"/>
        <c:auto val="1"/>
        <c:lblAlgn val="ctr"/>
        <c:lblOffset val="100"/>
        <c:noMultiLvlLbl val="0"/>
      </c:catAx>
    </c:plotArea>
    <c:legend>
      <c:legendPos val="b"/>
      <c:overlay val="0"/>
    </c:legend>
    <c:plotVisOnly val="1"/>
    <c:dispBlanksAs val="gap"/>
    <c:showDLblsOverMax val="0"/>
  </c:chart>
  <c:spPr>
    <a:ln>
      <a:noFill/>
    </a:ln>
  </c:spPr>
  <c:txPr>
    <a:bodyPr/>
    <a:lstStyle/>
    <a:p>
      <a:pPr>
        <a:defRPr sz="1600"/>
      </a:pPr>
      <a:endParaRPr lang="es-AR"/>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2"/>
          <c:order val="2"/>
          <c:tx>
            <c:strRef>
              <c:f>outflows!$A$240</c:f>
              <c:strCache>
                <c:ptCount val="1"/>
                <c:pt idx="0">
                  <c:v>Share Africa</c:v>
                </c:pt>
              </c:strCache>
            </c:strRef>
          </c:tx>
          <c:sp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r="100000" b="100000"/>
              </a:path>
              <a:tileRect l="-100000" t="-100000"/>
            </a:gradFill>
          </c:spPr>
          <c:invertIfNegative val="0"/>
          <c:val>
            <c:numRef>
              <c:f>outflows!$B$240:$X$240</c:f>
              <c:numCache>
                <c:formatCode>0.00%</c:formatCode>
                <c:ptCount val="23"/>
                <c:pt idx="0">
                  <c:v>2.7298649393750164E-3</c:v>
                </c:pt>
                <c:pt idx="1">
                  <c:v>6.7442731515027906E-3</c:v>
                </c:pt>
                <c:pt idx="2">
                  <c:v>1.1767436940547805E-2</c:v>
                </c:pt>
                <c:pt idx="3">
                  <c:v>2.3737822124761661E-3</c:v>
                </c:pt>
                <c:pt idx="4">
                  <c:v>6.6648643103052255E-3</c:v>
                </c:pt>
                <c:pt idx="5">
                  <c:v>8.1857150100452889E-3</c:v>
                </c:pt>
                <c:pt idx="6">
                  <c:v>4.5580949675685569E-3</c:v>
                </c:pt>
                <c:pt idx="7">
                  <c:v>7.4243948474521119E-3</c:v>
                </c:pt>
                <c:pt idx="8">
                  <c:v>2.3411131026819282E-3</c:v>
                </c:pt>
                <c:pt idx="9">
                  <c:v>2.383455775375071E-3</c:v>
                </c:pt>
                <c:pt idx="10">
                  <c:v>1.2370622488793188E-3</c:v>
                </c:pt>
                <c:pt idx="11">
                  <c:v>-3.4796877095184847E-3</c:v>
                </c:pt>
                <c:pt idx="12">
                  <c:v>5.3985407349753584E-4</c:v>
                </c:pt>
                <c:pt idx="13">
                  <c:v>2.1715582353803984E-3</c:v>
                </c:pt>
                <c:pt idx="14">
                  <c:v>2.8565240575375932E-3</c:v>
                </c:pt>
                <c:pt idx="15">
                  <c:v>2.2691713839124153E-3</c:v>
                </c:pt>
                <c:pt idx="16">
                  <c:v>5.7984671810155453E-3</c:v>
                </c:pt>
                <c:pt idx="17">
                  <c:v>4.8772189368116933E-3</c:v>
                </c:pt>
                <c:pt idx="18">
                  <c:v>5.026578931422606E-3</c:v>
                </c:pt>
                <c:pt idx="19">
                  <c:v>5.4624173279686312E-3</c:v>
                </c:pt>
                <c:pt idx="20">
                  <c:v>6.1868714783900351E-3</c:v>
                </c:pt>
                <c:pt idx="21">
                  <c:v>3.2035979546751131E-3</c:v>
                </c:pt>
                <c:pt idx="22">
                  <c:v>1.0277673294551875E-2</c:v>
                </c:pt>
              </c:numCache>
            </c:numRef>
          </c:val>
          <c:extLst>
            <c:ext xmlns:c16="http://schemas.microsoft.com/office/drawing/2014/chart" uri="{C3380CC4-5D6E-409C-BE32-E72D297353CC}">
              <c16:uniqueId val="{00000000-FD3D-4358-884C-940359B4F74A}"/>
            </c:ext>
          </c:extLst>
        </c:ser>
        <c:ser>
          <c:idx val="3"/>
          <c:order val="3"/>
          <c:tx>
            <c:strRef>
              <c:f>outflows!$A$241</c:f>
              <c:strCache>
                <c:ptCount val="1"/>
                <c:pt idx="0">
                  <c:v>Share LAC</c:v>
                </c:pt>
              </c:strCache>
            </c:strRef>
          </c:tx>
          <c:spPr>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path path="circle">
                <a:fillToRect r="100000" b="100000"/>
              </a:path>
              <a:tileRect l="-100000" t="-100000"/>
            </a:gradFill>
          </c:spPr>
          <c:invertIfNegative val="0"/>
          <c:val>
            <c:numRef>
              <c:f>outflows!$B$241:$X$241</c:f>
              <c:numCache>
                <c:formatCode>0.00%</c:formatCode>
                <c:ptCount val="23"/>
                <c:pt idx="0">
                  <c:v>9.2076359874955526E-4</c:v>
                </c:pt>
                <c:pt idx="1">
                  <c:v>2.0890967546199634E-2</c:v>
                </c:pt>
                <c:pt idx="2">
                  <c:v>1.7948201814847516E-2</c:v>
                </c:pt>
                <c:pt idx="3">
                  <c:v>3.1478321292245183E-2</c:v>
                </c:pt>
                <c:pt idx="4">
                  <c:v>2.2142666512217364E-2</c:v>
                </c:pt>
                <c:pt idx="5">
                  <c:v>2.1507451894331304E-2</c:v>
                </c:pt>
                <c:pt idx="6">
                  <c:v>2.1239832803803583E-2</c:v>
                </c:pt>
                <c:pt idx="7">
                  <c:v>4.2497677139939211E-2</c:v>
                </c:pt>
                <c:pt idx="8">
                  <c:v>2.6564266623932204E-2</c:v>
                </c:pt>
                <c:pt idx="9">
                  <c:v>2.2455601142598272E-2</c:v>
                </c:pt>
                <c:pt idx="10">
                  <c:v>4.0457014284766279E-2</c:v>
                </c:pt>
                <c:pt idx="11">
                  <c:v>4.8698936349983415E-2</c:v>
                </c:pt>
                <c:pt idx="12">
                  <c:v>2.3885079168810702E-2</c:v>
                </c:pt>
                <c:pt idx="13">
                  <c:v>3.7055714965595808E-2</c:v>
                </c:pt>
                <c:pt idx="14">
                  <c:v>3.1380030652307593E-2</c:v>
                </c:pt>
                <c:pt idx="15">
                  <c:v>4.9058407231408918E-2</c:v>
                </c:pt>
                <c:pt idx="16">
                  <c:v>5.6682814257095662E-2</c:v>
                </c:pt>
                <c:pt idx="17">
                  <c:v>3.532357192084936E-2</c:v>
                </c:pt>
                <c:pt idx="18">
                  <c:v>4.8756545277812181E-2</c:v>
                </c:pt>
                <c:pt idx="19">
                  <c:v>4.8280890912573017E-2</c:v>
                </c:pt>
                <c:pt idx="20">
                  <c:v>7.9230123630082472E-2</c:v>
                </c:pt>
                <c:pt idx="21">
                  <c:v>6.2664791576012485E-2</c:v>
                </c:pt>
                <c:pt idx="22">
                  <c:v>7.4081783847415539E-2</c:v>
                </c:pt>
              </c:numCache>
            </c:numRef>
          </c:val>
          <c:extLst>
            <c:ext xmlns:c16="http://schemas.microsoft.com/office/drawing/2014/chart" uri="{C3380CC4-5D6E-409C-BE32-E72D297353CC}">
              <c16:uniqueId val="{00000001-FD3D-4358-884C-940359B4F74A}"/>
            </c:ext>
          </c:extLst>
        </c:ser>
        <c:dLbls>
          <c:showLegendKey val="0"/>
          <c:showVal val="0"/>
          <c:showCatName val="0"/>
          <c:showSerName val="0"/>
          <c:showPercent val="0"/>
          <c:showBubbleSize val="0"/>
        </c:dLbls>
        <c:gapWidth val="150"/>
        <c:axId val="133342720"/>
        <c:axId val="133341184"/>
      </c:barChart>
      <c:lineChart>
        <c:grouping val="standard"/>
        <c:varyColors val="0"/>
        <c:ser>
          <c:idx val="0"/>
          <c:order val="0"/>
          <c:tx>
            <c:strRef>
              <c:f>outflows!$A$236</c:f>
              <c:strCache>
                <c:ptCount val="1"/>
                <c:pt idx="0">
                  <c:v>Africa</c:v>
                </c:pt>
              </c:strCache>
            </c:strRef>
          </c:tx>
          <c:spPr>
            <a:ln w="25400">
              <a:solidFill>
                <a:srgbClr val="0070C0"/>
              </a:solidFill>
            </a:ln>
          </c:spPr>
          <c:marker>
            <c:symbol val="none"/>
          </c:marker>
          <c:cat>
            <c:strRef>
              <c:f>outflows!$B$235:$X$235</c:f>
              <c:strCach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strCache>
            </c:strRef>
          </c:cat>
          <c:val>
            <c:numRef>
              <c:f>outflows!$B$236:$X$236</c:f>
              <c:numCache>
                <c:formatCode>#\ #,##\ #,#00;\-#\ #,##\ #,#00;"-"</c:formatCode>
                <c:ptCount val="23"/>
                <c:pt idx="0">
                  <c:v>659.04727869853059</c:v>
                </c:pt>
                <c:pt idx="1">
                  <c:v>1336.1096775767105</c:v>
                </c:pt>
                <c:pt idx="2">
                  <c:v>2385.5590648465322</c:v>
                </c:pt>
                <c:pt idx="3">
                  <c:v>575.76965418169323</c:v>
                </c:pt>
                <c:pt idx="4">
                  <c:v>1913.2739517397258</c:v>
                </c:pt>
                <c:pt idx="5">
                  <c:v>2975.6890742260239</c:v>
                </c:pt>
                <c:pt idx="6">
                  <c:v>1813.3031465094443</c:v>
                </c:pt>
                <c:pt idx="7">
                  <c:v>3557.2005020940378</c:v>
                </c:pt>
                <c:pt idx="8">
                  <c:v>1616.6152686451844</c:v>
                </c:pt>
                <c:pt idx="9">
                  <c:v>2603.6569123618287</c:v>
                </c:pt>
                <c:pt idx="10">
                  <c:v>1534.3483779765479</c:v>
                </c:pt>
                <c:pt idx="11">
                  <c:v>-2644.33503238304</c:v>
                </c:pt>
                <c:pt idx="12">
                  <c:v>286.52629499152692</c:v>
                </c:pt>
                <c:pt idx="13">
                  <c:v>1268.2202411398187</c:v>
                </c:pt>
                <c:pt idx="14">
                  <c:v>2631.2617066375083</c:v>
                </c:pt>
                <c:pt idx="15">
                  <c:v>2050.794940719858</c:v>
                </c:pt>
                <c:pt idx="16">
                  <c:v>8277.1585348487479</c:v>
                </c:pt>
                <c:pt idx="17">
                  <c:v>11081.279584068126</c:v>
                </c:pt>
                <c:pt idx="18">
                  <c:v>10079.961085998919</c:v>
                </c:pt>
                <c:pt idx="19">
                  <c:v>6280.5568384999651</c:v>
                </c:pt>
                <c:pt idx="20">
                  <c:v>9310.7946957161294</c:v>
                </c:pt>
                <c:pt idx="21">
                  <c:v>5375.7497946519388</c:v>
                </c:pt>
                <c:pt idx="22">
                  <c:v>14295.79193549202</c:v>
                </c:pt>
              </c:numCache>
            </c:numRef>
          </c:val>
          <c:smooth val="1"/>
          <c:extLst>
            <c:ext xmlns:c16="http://schemas.microsoft.com/office/drawing/2014/chart" uri="{C3380CC4-5D6E-409C-BE32-E72D297353CC}">
              <c16:uniqueId val="{00000002-FD3D-4358-884C-940359B4F74A}"/>
            </c:ext>
          </c:extLst>
        </c:ser>
        <c:ser>
          <c:idx val="1"/>
          <c:order val="1"/>
          <c:tx>
            <c:strRef>
              <c:f>outflows!$A$237</c:f>
              <c:strCache>
                <c:ptCount val="1"/>
                <c:pt idx="0">
                  <c:v>LAC</c:v>
                </c:pt>
              </c:strCache>
            </c:strRef>
          </c:tx>
          <c:spPr>
            <a:ln w="28575">
              <a:solidFill>
                <a:srgbClr val="C00000"/>
              </a:solidFill>
            </a:ln>
          </c:spPr>
          <c:marker>
            <c:symbol val="none"/>
          </c:marker>
          <c:cat>
            <c:strRef>
              <c:f>outflows!$B$235:$X$235</c:f>
              <c:strCache>
                <c:ptCount val="23"/>
                <c:pt idx="0">
                  <c:v>1990</c:v>
                </c:pt>
                <c:pt idx="1">
                  <c:v>1991</c:v>
                </c:pt>
                <c:pt idx="2">
                  <c:v>1992</c:v>
                </c:pt>
                <c:pt idx="3">
                  <c:v>1993</c:v>
                </c:pt>
                <c:pt idx="4">
                  <c:v>1994</c:v>
                </c:pt>
                <c:pt idx="5">
                  <c:v>1995</c:v>
                </c:pt>
                <c:pt idx="6">
                  <c:v>1996</c:v>
                </c:pt>
                <c:pt idx="7">
                  <c:v>1997</c:v>
                </c:pt>
                <c:pt idx="8">
                  <c:v>1998</c:v>
                </c:pt>
                <c:pt idx="9">
                  <c:v>1999</c:v>
                </c:pt>
                <c:pt idx="10">
                  <c:v>2000</c:v>
                </c:pt>
                <c:pt idx="11">
                  <c:v>2001</c:v>
                </c:pt>
                <c:pt idx="12">
                  <c:v>2002</c:v>
                </c:pt>
                <c:pt idx="13">
                  <c:v>2003</c:v>
                </c:pt>
                <c:pt idx="14">
                  <c:v>2004</c:v>
                </c:pt>
                <c:pt idx="15">
                  <c:v>2005</c:v>
                </c:pt>
                <c:pt idx="16">
                  <c:v>2006</c:v>
                </c:pt>
                <c:pt idx="17">
                  <c:v>2007</c:v>
                </c:pt>
                <c:pt idx="18">
                  <c:v>2008</c:v>
                </c:pt>
                <c:pt idx="19">
                  <c:v>2009</c:v>
                </c:pt>
                <c:pt idx="20">
                  <c:v>2010</c:v>
                </c:pt>
                <c:pt idx="21">
                  <c:v>2011</c:v>
                </c:pt>
                <c:pt idx="22">
                  <c:v>2012</c:v>
                </c:pt>
              </c:strCache>
            </c:strRef>
          </c:cat>
          <c:val>
            <c:numRef>
              <c:f>outflows!$B$237:$X$237</c:f>
              <c:numCache>
                <c:formatCode>#\ #,##\ #,#00;\-#\ #,##\ #,#00;"-"</c:formatCode>
                <c:ptCount val="23"/>
                <c:pt idx="0">
                  <c:v>222.29185602841176</c:v>
                </c:pt>
                <c:pt idx="1">
                  <c:v>4138.7149193681007</c:v>
                </c:pt>
                <c:pt idx="2">
                  <c:v>3638.5574661181272</c:v>
                </c:pt>
                <c:pt idx="3">
                  <c:v>7635.1832402308964</c:v>
                </c:pt>
                <c:pt idx="4">
                  <c:v>6356.466551671605</c:v>
                </c:pt>
                <c:pt idx="5">
                  <c:v>7818.4360850414432</c:v>
                </c:pt>
                <c:pt idx="6">
                  <c:v>8449.6387039992642</c:v>
                </c:pt>
                <c:pt idx="7">
                  <c:v>20361.6269832283</c:v>
                </c:pt>
                <c:pt idx="8">
                  <c:v>18343.496081165205</c:v>
                </c:pt>
                <c:pt idx="9">
                  <c:v>24530.214380405527</c:v>
                </c:pt>
                <c:pt idx="10">
                  <c:v>50179.491211408626</c:v>
                </c:pt>
                <c:pt idx="11">
                  <c:v>37008.005941967975</c:v>
                </c:pt>
                <c:pt idx="12">
                  <c:v>12676.950264504891</c:v>
                </c:pt>
                <c:pt idx="13">
                  <c:v>21641.053416669751</c:v>
                </c:pt>
                <c:pt idx="14">
                  <c:v>28905.435888296051</c:v>
                </c:pt>
                <c:pt idx="15">
                  <c:v>44337.212280758766</c:v>
                </c:pt>
                <c:pt idx="16">
                  <c:v>80913.218124862193</c:v>
                </c:pt>
                <c:pt idx="17">
                  <c:v>80256.880290625981</c:v>
                </c:pt>
                <c:pt idx="18">
                  <c:v>97773.075046291691</c:v>
                </c:pt>
                <c:pt idx="19">
                  <c:v>55512.213985780734</c:v>
                </c:pt>
                <c:pt idx="20">
                  <c:v>119235.61325179979</c:v>
                </c:pt>
                <c:pt idx="21">
                  <c:v>105153.719415712</c:v>
                </c:pt>
                <c:pt idx="22">
                  <c:v>103044.50606093359</c:v>
                </c:pt>
              </c:numCache>
            </c:numRef>
          </c:val>
          <c:smooth val="1"/>
          <c:extLst>
            <c:ext xmlns:c16="http://schemas.microsoft.com/office/drawing/2014/chart" uri="{C3380CC4-5D6E-409C-BE32-E72D297353CC}">
              <c16:uniqueId val="{00000003-FD3D-4358-884C-940359B4F74A}"/>
            </c:ext>
          </c:extLst>
        </c:ser>
        <c:dLbls>
          <c:showLegendKey val="0"/>
          <c:showVal val="0"/>
          <c:showCatName val="0"/>
          <c:showSerName val="0"/>
          <c:showPercent val="0"/>
          <c:showBubbleSize val="0"/>
        </c:dLbls>
        <c:marker val="1"/>
        <c:smooth val="0"/>
        <c:axId val="133337472"/>
        <c:axId val="133339008"/>
      </c:lineChart>
      <c:catAx>
        <c:axId val="133337472"/>
        <c:scaling>
          <c:orientation val="minMax"/>
        </c:scaling>
        <c:delete val="0"/>
        <c:axPos val="b"/>
        <c:numFmt formatCode="General" sourceLinked="0"/>
        <c:majorTickMark val="out"/>
        <c:minorTickMark val="none"/>
        <c:tickLblPos val="nextTo"/>
        <c:crossAx val="133339008"/>
        <c:crosses val="autoZero"/>
        <c:auto val="1"/>
        <c:lblAlgn val="ctr"/>
        <c:lblOffset val="100"/>
        <c:noMultiLvlLbl val="0"/>
      </c:catAx>
      <c:valAx>
        <c:axId val="133339008"/>
        <c:scaling>
          <c:orientation val="minMax"/>
        </c:scaling>
        <c:delete val="0"/>
        <c:axPos val="l"/>
        <c:majorGridlines/>
        <c:numFmt formatCode="#\ #,##\ #,#00;\-#\ #,##\ #,#00;&quot;-&quot;" sourceLinked="1"/>
        <c:majorTickMark val="out"/>
        <c:minorTickMark val="none"/>
        <c:tickLblPos val="nextTo"/>
        <c:crossAx val="133337472"/>
        <c:crosses val="autoZero"/>
        <c:crossBetween val="between"/>
        <c:dispUnits>
          <c:builtInUnit val="thousands"/>
          <c:dispUnitsLbl>
            <c:layout>
              <c:manualLayout>
                <c:xMode val="edge"/>
                <c:yMode val="edge"/>
                <c:x val="3.0555555555555572E-2"/>
                <c:y val="0.19506954183089623"/>
              </c:manualLayout>
            </c:layout>
            <c:tx>
              <c:rich>
                <a:bodyPr/>
                <a:lstStyle/>
                <a:p>
                  <a:pPr>
                    <a:defRPr/>
                  </a:pPr>
                  <a:r>
                    <a:rPr lang="en-US" dirty="0"/>
                    <a:t>Billion dollars</a:t>
                  </a:r>
                </a:p>
              </c:rich>
            </c:tx>
          </c:dispUnitsLbl>
        </c:dispUnits>
      </c:valAx>
      <c:valAx>
        <c:axId val="133341184"/>
        <c:scaling>
          <c:orientation val="minMax"/>
        </c:scaling>
        <c:delete val="0"/>
        <c:axPos val="r"/>
        <c:numFmt formatCode="0.00%" sourceLinked="1"/>
        <c:majorTickMark val="out"/>
        <c:minorTickMark val="none"/>
        <c:tickLblPos val="nextTo"/>
        <c:crossAx val="133342720"/>
        <c:crosses val="max"/>
        <c:crossBetween val="between"/>
      </c:valAx>
      <c:catAx>
        <c:axId val="133342720"/>
        <c:scaling>
          <c:orientation val="minMax"/>
        </c:scaling>
        <c:delete val="1"/>
        <c:axPos val="b"/>
        <c:majorTickMark val="out"/>
        <c:minorTickMark val="none"/>
        <c:tickLblPos val="none"/>
        <c:crossAx val="133341184"/>
        <c:crosses val="autoZero"/>
        <c:auto val="1"/>
        <c:lblAlgn val="ctr"/>
        <c:lblOffset val="100"/>
        <c:noMultiLvlLbl val="0"/>
      </c:catAx>
    </c:plotArea>
    <c:legend>
      <c:legendPos val="b"/>
      <c:overlay val="0"/>
    </c:legend>
    <c:plotVisOnly val="1"/>
    <c:dispBlanksAs val="gap"/>
    <c:showDLblsOverMax val="0"/>
  </c:chart>
  <c:spPr>
    <a:ln>
      <a:noFill/>
    </a:ln>
  </c:spPr>
  <c:txPr>
    <a:bodyPr/>
    <a:lstStyle/>
    <a:p>
      <a:pPr>
        <a:defRPr sz="1600"/>
      </a:pPr>
      <a:endParaRPr lang="es-AR"/>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0"/>
    </mc:Choice>
    <mc:Fallback>
      <c:style val="20"/>
    </mc:Fallback>
  </mc:AlternateContent>
  <c:chart>
    <c:title>
      <c:tx>
        <c:rich>
          <a:bodyPr/>
          <a:lstStyle/>
          <a:p>
            <a:pPr>
              <a:defRPr>
                <a:latin typeface="Cambria" pitchFamily="18" charset="0"/>
              </a:defRPr>
            </a:pPr>
            <a:r>
              <a:rPr lang="en-US" dirty="0">
                <a:latin typeface="Cambria" pitchFamily="18" charset="0"/>
              </a:rPr>
              <a:t>No. Greenfield  </a:t>
            </a:r>
            <a:r>
              <a:rPr lang="en-US" sz="1800" b="1" i="0" u="none" strike="noStrike" baseline="0" dirty="0">
                <a:effectLst/>
              </a:rPr>
              <a:t>projects </a:t>
            </a:r>
            <a:r>
              <a:rPr lang="en-US" dirty="0">
                <a:latin typeface="Cambria" pitchFamily="18" charset="0"/>
              </a:rPr>
              <a:t>(2003-Feb2014) </a:t>
            </a:r>
          </a:p>
        </c:rich>
      </c:tx>
      <c:overlay val="0"/>
    </c:title>
    <c:autoTitleDeleted val="0"/>
    <c:plotArea>
      <c:layout/>
      <c:barChart>
        <c:barDir val="col"/>
        <c:grouping val="clustered"/>
        <c:varyColors val="0"/>
        <c:ser>
          <c:idx val="0"/>
          <c:order val="0"/>
          <c:tx>
            <c:strRef>
              <c:f>Hoja4!$A$2</c:f>
              <c:strCache>
                <c:ptCount val="1"/>
                <c:pt idx="0">
                  <c:v>No. of Projects </c:v>
                </c:pt>
              </c:strCache>
            </c:strRef>
          </c:tx>
          <c:spPr>
            <a:solidFill>
              <a:srgbClr val="C00000"/>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Hoja4!$B$1:$C$1</c:f>
              <c:strCache>
                <c:ptCount val="2"/>
                <c:pt idx="0">
                  <c:v>LAC in Africa</c:v>
                </c:pt>
                <c:pt idx="1">
                  <c:v>Africa in LAC</c:v>
                </c:pt>
              </c:strCache>
            </c:strRef>
          </c:cat>
          <c:val>
            <c:numRef>
              <c:f>Hoja4!$B$2:$C$2</c:f>
              <c:numCache>
                <c:formatCode>General</c:formatCode>
                <c:ptCount val="2"/>
                <c:pt idx="0">
                  <c:v>65</c:v>
                </c:pt>
                <c:pt idx="1">
                  <c:v>51</c:v>
                </c:pt>
              </c:numCache>
            </c:numRef>
          </c:val>
          <c:extLst>
            <c:ext xmlns:c16="http://schemas.microsoft.com/office/drawing/2014/chart" uri="{C3380CC4-5D6E-409C-BE32-E72D297353CC}">
              <c16:uniqueId val="{00000000-12CA-4CB2-8DEA-EA5883F7E138}"/>
            </c:ext>
          </c:extLst>
        </c:ser>
        <c:dLbls>
          <c:showLegendKey val="0"/>
          <c:showVal val="1"/>
          <c:showCatName val="0"/>
          <c:showSerName val="0"/>
          <c:showPercent val="0"/>
          <c:showBubbleSize val="0"/>
        </c:dLbls>
        <c:gapWidth val="150"/>
        <c:overlap val="-25"/>
        <c:axId val="133344640"/>
        <c:axId val="133456640"/>
      </c:barChart>
      <c:catAx>
        <c:axId val="133344640"/>
        <c:scaling>
          <c:orientation val="minMax"/>
        </c:scaling>
        <c:delete val="0"/>
        <c:axPos val="b"/>
        <c:numFmt formatCode="General" sourceLinked="0"/>
        <c:majorTickMark val="none"/>
        <c:minorTickMark val="none"/>
        <c:tickLblPos val="nextTo"/>
        <c:txPr>
          <a:bodyPr/>
          <a:lstStyle/>
          <a:p>
            <a:pPr>
              <a:defRPr sz="1800"/>
            </a:pPr>
            <a:endParaRPr lang="es-AR"/>
          </a:p>
        </c:txPr>
        <c:crossAx val="133456640"/>
        <c:crosses val="autoZero"/>
        <c:auto val="1"/>
        <c:lblAlgn val="ctr"/>
        <c:lblOffset val="100"/>
        <c:noMultiLvlLbl val="0"/>
      </c:catAx>
      <c:valAx>
        <c:axId val="133456640"/>
        <c:scaling>
          <c:orientation val="minMax"/>
        </c:scaling>
        <c:delete val="1"/>
        <c:axPos val="l"/>
        <c:numFmt formatCode="General" sourceLinked="1"/>
        <c:majorTickMark val="out"/>
        <c:minorTickMark val="none"/>
        <c:tickLblPos val="none"/>
        <c:crossAx val="133344640"/>
        <c:crosses val="autoZero"/>
        <c:crossBetween val="between"/>
      </c:valAx>
    </c:plotArea>
    <c:plotVisOnly val="1"/>
    <c:dispBlanksAs val="gap"/>
    <c:showDLblsOverMax val="0"/>
  </c:chart>
  <c:spPr>
    <a:ln>
      <a:noFill/>
    </a:ln>
    <a:effectLst/>
  </c:spPr>
  <c:externalData r:id="rId1">
    <c:autoUpdate val="0"/>
  </c:externalData>
  <c:userShapes r:id="rId2"/>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0.44961</cdr:x>
      <cdr:y>0.49004</cdr:y>
    </cdr:from>
    <cdr:to>
      <cdr:x>0.72452</cdr:x>
      <cdr:y>0.68306</cdr:y>
    </cdr:to>
    <cdr:sp macro="" textlink="">
      <cdr:nvSpPr>
        <cdr:cNvPr id="3" name="3 Estrella de 12 puntas"/>
        <cdr:cNvSpPr/>
      </cdr:nvSpPr>
      <cdr:spPr>
        <a:xfrm xmlns:a="http://schemas.openxmlformats.org/drawingml/2006/main">
          <a:off x="1766570" y="1645354"/>
          <a:ext cx="1080120" cy="648072"/>
        </a:xfrm>
        <a:prstGeom xmlns:a="http://schemas.openxmlformats.org/drawingml/2006/main" prst="star12">
          <a:avLst/>
        </a:prstGeom>
        <a:solidFill xmlns:a="http://schemas.openxmlformats.org/drawingml/2006/main">
          <a:srgbClr val="0070C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9pPr>
        </a:lstStyle>
        <a:p xmlns:a="http://schemas.openxmlformats.org/drawingml/2006/main">
          <a:pPr algn="ctr"/>
          <a:endParaRPr lang="es-ES" sz="1000" b="1" dirty="0">
            <a:solidFill>
              <a:schemeClr val="bg1"/>
            </a:solidFill>
            <a:latin typeface="Cambria" pitchFamily="18" charset="0"/>
          </a:endParaRPr>
        </a:p>
        <a:p xmlns:a="http://schemas.openxmlformats.org/drawingml/2006/main">
          <a:pPr algn="ctr"/>
          <a:r>
            <a:rPr lang="es-ES" sz="1000" b="1" dirty="0">
              <a:solidFill>
                <a:schemeClr val="bg1"/>
              </a:solidFill>
              <a:latin typeface="Cambria" pitchFamily="18" charset="0"/>
            </a:rPr>
            <a:t>0.5%  / total  LAC</a:t>
          </a:r>
          <a:endParaRPr lang="es-AR" sz="1000" b="1" dirty="0">
            <a:solidFill>
              <a:schemeClr val="bg1"/>
            </a:solidFill>
            <a:latin typeface="Cambria" pitchFamily="18" charset="0"/>
          </a:endParaRPr>
        </a:p>
        <a:p xmlns:a="http://schemas.openxmlformats.org/drawingml/2006/main">
          <a:pPr algn="ctr"/>
          <a:endParaRPr lang="es-AR" sz="1000" b="1" dirty="0">
            <a:solidFill>
              <a:schemeClr val="bg1"/>
            </a:solidFill>
          </a:endParaRPr>
        </a:p>
      </cdr:txBody>
    </cdr:sp>
  </cdr:relSizeAnchor>
  <cdr:relSizeAnchor xmlns:cdr="http://schemas.openxmlformats.org/drawingml/2006/chartDrawing">
    <cdr:from>
      <cdr:x>0.01833</cdr:x>
      <cdr:y>0.49327</cdr:y>
    </cdr:from>
    <cdr:to>
      <cdr:x>0.29323</cdr:x>
      <cdr:y>0.70773</cdr:y>
    </cdr:to>
    <cdr:sp macro="" textlink="">
      <cdr:nvSpPr>
        <cdr:cNvPr id="4" name="3 Estrella de 12 puntas"/>
        <cdr:cNvSpPr/>
      </cdr:nvSpPr>
      <cdr:spPr>
        <a:xfrm xmlns:a="http://schemas.openxmlformats.org/drawingml/2006/main">
          <a:off x="72008" y="1656184"/>
          <a:ext cx="1080120" cy="720080"/>
        </a:xfrm>
        <a:prstGeom xmlns:a="http://schemas.openxmlformats.org/drawingml/2006/main" prst="star12">
          <a:avLst/>
        </a:prstGeom>
        <a:solidFill xmlns:a="http://schemas.openxmlformats.org/drawingml/2006/main">
          <a:srgbClr val="0070C0"/>
        </a:solidFill>
        <a:ln xmlns:a="http://schemas.openxmlformats.org/drawingml/2006/main" w="25400" cap="flat" cmpd="sng" algn="ctr">
          <a:solidFill>
            <a:srgbClr val="CFCFCF">
              <a:shade val="50000"/>
            </a:srgbClr>
          </a:solidFill>
          <a:prstDash val="solid"/>
        </a:ln>
        <a:effectLst xmlns:a="http://schemas.openxmlformats.org/drawingml/2006/mai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FFFFFF"/>
              </a:solidFill>
              <a:latin typeface="Arial"/>
              <a:sym typeface="Arial"/>
            </a:defRPr>
          </a:lvl1pPr>
          <a:lvl2pPr marR="0" algn="l" rtl="0">
            <a:lnSpc>
              <a:spcPct val="100000"/>
            </a:lnSpc>
            <a:spcBef>
              <a:spcPts val="0"/>
            </a:spcBef>
            <a:spcAft>
              <a:spcPts val="0"/>
            </a:spcAft>
            <a:buNone/>
            <a:defRPr sz="1400" b="0" i="0" u="none" strike="noStrike" cap="none" baseline="0">
              <a:solidFill>
                <a:srgbClr val="FFFFFF"/>
              </a:solidFill>
              <a:latin typeface="Arial"/>
              <a:sym typeface="Arial"/>
            </a:defRPr>
          </a:lvl2pPr>
          <a:lvl3pPr marR="0" algn="l" rtl="0">
            <a:lnSpc>
              <a:spcPct val="100000"/>
            </a:lnSpc>
            <a:spcBef>
              <a:spcPts val="0"/>
            </a:spcBef>
            <a:spcAft>
              <a:spcPts val="0"/>
            </a:spcAft>
            <a:buNone/>
            <a:defRPr sz="1400" b="0" i="0" u="none" strike="noStrike" cap="none" baseline="0">
              <a:solidFill>
                <a:srgbClr val="FFFFFF"/>
              </a:solidFill>
              <a:latin typeface="Arial"/>
              <a:sym typeface="Arial"/>
            </a:defRPr>
          </a:lvl3pPr>
          <a:lvl4pPr marR="0" algn="l" rtl="0">
            <a:lnSpc>
              <a:spcPct val="100000"/>
            </a:lnSpc>
            <a:spcBef>
              <a:spcPts val="0"/>
            </a:spcBef>
            <a:spcAft>
              <a:spcPts val="0"/>
            </a:spcAft>
            <a:buNone/>
            <a:defRPr sz="1400" b="0" i="0" u="none" strike="noStrike" cap="none" baseline="0">
              <a:solidFill>
                <a:srgbClr val="FFFFFF"/>
              </a:solidFill>
              <a:latin typeface="Arial"/>
              <a:sym typeface="Arial"/>
            </a:defRPr>
          </a:lvl4pPr>
          <a:lvl5pPr marR="0" algn="l" rtl="0">
            <a:lnSpc>
              <a:spcPct val="100000"/>
            </a:lnSpc>
            <a:spcBef>
              <a:spcPts val="0"/>
            </a:spcBef>
            <a:spcAft>
              <a:spcPts val="0"/>
            </a:spcAft>
            <a:buNone/>
            <a:defRPr sz="1400" b="0" i="0" u="none" strike="noStrike" cap="none" baseline="0">
              <a:solidFill>
                <a:srgbClr val="FFFFFF"/>
              </a:solidFill>
              <a:latin typeface="Arial"/>
              <a:sym typeface="Arial"/>
            </a:defRPr>
          </a:lvl5pPr>
          <a:lvl6pPr marR="0" algn="l" rtl="0">
            <a:lnSpc>
              <a:spcPct val="100000"/>
            </a:lnSpc>
            <a:spcBef>
              <a:spcPts val="0"/>
            </a:spcBef>
            <a:spcAft>
              <a:spcPts val="0"/>
            </a:spcAft>
            <a:buNone/>
            <a:defRPr sz="1400" b="0" i="0" u="none" strike="noStrike" cap="none" baseline="0">
              <a:solidFill>
                <a:srgbClr val="FFFFFF"/>
              </a:solidFill>
              <a:latin typeface="Arial"/>
              <a:sym typeface="Arial"/>
            </a:defRPr>
          </a:lvl6pPr>
          <a:lvl7pPr marR="0" algn="l" rtl="0">
            <a:lnSpc>
              <a:spcPct val="100000"/>
            </a:lnSpc>
            <a:spcBef>
              <a:spcPts val="0"/>
            </a:spcBef>
            <a:spcAft>
              <a:spcPts val="0"/>
            </a:spcAft>
            <a:buNone/>
            <a:defRPr sz="1400" b="0" i="0" u="none" strike="noStrike" cap="none" baseline="0">
              <a:solidFill>
                <a:srgbClr val="FFFFFF"/>
              </a:solidFill>
              <a:latin typeface="Arial"/>
              <a:sym typeface="Arial"/>
            </a:defRPr>
          </a:lvl7pPr>
          <a:lvl8pPr marR="0" algn="l" rtl="0">
            <a:lnSpc>
              <a:spcPct val="100000"/>
            </a:lnSpc>
            <a:spcBef>
              <a:spcPts val="0"/>
            </a:spcBef>
            <a:spcAft>
              <a:spcPts val="0"/>
            </a:spcAft>
            <a:buNone/>
            <a:defRPr sz="1400" b="0" i="0" u="none" strike="noStrike" cap="none" baseline="0">
              <a:solidFill>
                <a:srgbClr val="FFFFFF"/>
              </a:solidFill>
              <a:latin typeface="Arial"/>
              <a:sym typeface="Arial"/>
            </a:defRPr>
          </a:lvl8pPr>
          <a:lvl9pPr marR="0" algn="l" rtl="0">
            <a:lnSpc>
              <a:spcPct val="100000"/>
            </a:lnSpc>
            <a:spcBef>
              <a:spcPts val="0"/>
            </a:spcBef>
            <a:spcAft>
              <a:spcPts val="0"/>
            </a:spcAft>
            <a:buNone/>
            <a:defRPr sz="1400" b="0" i="0" u="none" strike="noStrike" cap="none" baseline="0">
              <a:solidFill>
                <a:srgbClr val="FFFFFF"/>
              </a:solidFill>
              <a:latin typeface="Arial"/>
              <a:sym typeface="Arial"/>
            </a:defRPr>
          </a:lvl9pPr>
        </a:lstStyle>
        <a:p xmlns:a="http://schemas.openxmlformats.org/drawingml/2006/main">
          <a:pPr algn="ctr"/>
          <a:endParaRPr lang="en-US" sz="1000" b="1" noProof="0" dirty="0">
            <a:solidFill>
              <a:srgbClr val="FFFFFF"/>
            </a:solidFill>
            <a:latin typeface="Cambria" pitchFamily="18" charset="0"/>
          </a:endParaRPr>
        </a:p>
        <a:p xmlns:a="http://schemas.openxmlformats.org/drawingml/2006/main">
          <a:pPr algn="ctr"/>
          <a:r>
            <a:rPr lang="en-US" sz="1000" b="1" noProof="0" dirty="0">
              <a:solidFill>
                <a:srgbClr val="FFFFFF"/>
              </a:solidFill>
              <a:latin typeface="Cambria" pitchFamily="18" charset="0"/>
            </a:rPr>
            <a:t>1% / total Africa</a:t>
          </a:r>
        </a:p>
        <a:p xmlns:a="http://schemas.openxmlformats.org/drawingml/2006/main">
          <a:pPr algn="ctr"/>
          <a:endParaRPr lang="en-US" sz="1000" b="1" noProof="0" dirty="0">
            <a:solidFill>
              <a:srgbClr val="FFFFFF"/>
            </a:solidFil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0.01847</cdr:x>
      <cdr:y>0.43143</cdr:y>
    </cdr:from>
    <cdr:to>
      <cdr:x>0.29338</cdr:x>
      <cdr:y>0.64589</cdr:y>
    </cdr:to>
    <cdr:sp macro="" textlink="">
      <cdr:nvSpPr>
        <cdr:cNvPr id="2" name="3 Estrella de 12 puntas"/>
        <cdr:cNvSpPr/>
      </cdr:nvSpPr>
      <cdr:spPr>
        <a:xfrm xmlns:a="http://schemas.openxmlformats.org/drawingml/2006/main">
          <a:off x="72578" y="1448555"/>
          <a:ext cx="1080120" cy="720080"/>
        </a:xfrm>
        <a:prstGeom xmlns:a="http://schemas.openxmlformats.org/drawingml/2006/main" prst="star12">
          <a:avLst/>
        </a:prstGeom>
        <a:solidFill xmlns:a="http://schemas.openxmlformats.org/drawingml/2006/main">
          <a:srgbClr val="C000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1pPr>
          <a:lvl2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2pPr>
          <a:lvl3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3pPr>
          <a:lvl4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4pPr>
          <a:lvl5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5pPr>
          <a:lvl6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6pPr>
          <a:lvl7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7pPr>
          <a:lvl8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8pPr>
          <a:lvl9pPr marR="0" algn="l" rtl="0">
            <a:lnSpc>
              <a:spcPct val="100000"/>
            </a:lnSpc>
            <a:spcBef>
              <a:spcPts val="0"/>
            </a:spcBef>
            <a:spcAft>
              <a:spcPts val="0"/>
            </a:spcAft>
            <a:buNone/>
            <a:defRPr sz="1400" b="0" i="0" u="none" strike="noStrike" cap="none" baseline="0">
              <a:solidFill>
                <a:schemeClr val="lt1"/>
              </a:solidFill>
              <a:latin typeface="+mn-lt"/>
              <a:ea typeface="+mn-ea"/>
              <a:cs typeface="+mn-cs"/>
              <a:sym typeface="Arial"/>
            </a:defRPr>
          </a:lvl9pPr>
        </a:lstStyle>
        <a:p xmlns:a="http://schemas.openxmlformats.org/drawingml/2006/main">
          <a:pPr algn="ctr"/>
          <a:endParaRPr lang="en-US" sz="1000" b="1" noProof="0" dirty="0">
            <a:solidFill>
              <a:schemeClr val="bg1"/>
            </a:solidFill>
            <a:latin typeface="Cambria" pitchFamily="18" charset="0"/>
          </a:endParaRPr>
        </a:p>
        <a:p xmlns:a="http://schemas.openxmlformats.org/drawingml/2006/main">
          <a:pPr algn="ctr"/>
          <a:r>
            <a:rPr lang="en-US" sz="1000" b="1" noProof="0" dirty="0">
              <a:solidFill>
                <a:schemeClr val="bg1"/>
              </a:solidFill>
              <a:latin typeface="Cambria" pitchFamily="18" charset="0"/>
            </a:rPr>
            <a:t>1.2% / total Africa</a:t>
          </a:r>
        </a:p>
        <a:p xmlns:a="http://schemas.openxmlformats.org/drawingml/2006/main">
          <a:pPr algn="ctr"/>
          <a:endParaRPr lang="en-US" sz="1000" b="1" noProof="0" dirty="0">
            <a:solidFill>
              <a:schemeClr val="bg1"/>
            </a:solidFill>
          </a:endParaRPr>
        </a:p>
      </cdr:txBody>
    </cdr:sp>
  </cdr:relSizeAnchor>
  <cdr:relSizeAnchor xmlns:cdr="http://schemas.openxmlformats.org/drawingml/2006/chartDrawing">
    <cdr:from>
      <cdr:x>0.45832</cdr:x>
      <cdr:y>0.70451</cdr:y>
    </cdr:from>
    <cdr:to>
      <cdr:x>0.69657</cdr:x>
      <cdr:y>0.89753</cdr:y>
    </cdr:to>
    <cdr:sp macro="" textlink="">
      <cdr:nvSpPr>
        <cdr:cNvPr id="3" name="3 Estrella de 12 puntas"/>
        <cdr:cNvSpPr/>
      </cdr:nvSpPr>
      <cdr:spPr>
        <a:xfrm xmlns:a="http://schemas.openxmlformats.org/drawingml/2006/main">
          <a:off x="1800770" y="2365434"/>
          <a:ext cx="936104" cy="648072"/>
        </a:xfrm>
        <a:prstGeom xmlns:a="http://schemas.openxmlformats.org/drawingml/2006/main" prst="star12">
          <a:avLst/>
        </a:prstGeom>
        <a:solidFill xmlns:a="http://schemas.openxmlformats.org/drawingml/2006/main">
          <a:srgbClr val="C000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s-ES" sz="1000" b="1" dirty="0">
            <a:solidFill>
              <a:schemeClr val="bg1"/>
            </a:solidFill>
            <a:latin typeface="Cambria" pitchFamily="18" charset="0"/>
          </a:endParaRPr>
        </a:p>
        <a:p xmlns:a="http://schemas.openxmlformats.org/drawingml/2006/main">
          <a:pPr algn="ctr"/>
          <a:r>
            <a:rPr lang="es-ES" sz="1000" b="1" dirty="0">
              <a:solidFill>
                <a:schemeClr val="bg1"/>
              </a:solidFill>
              <a:latin typeface="Cambria" pitchFamily="18" charset="0"/>
            </a:rPr>
            <a:t>0.5% / </a:t>
          </a:r>
          <a:r>
            <a:rPr lang="es-ES" sz="1000" b="1" dirty="0" err="1">
              <a:solidFill>
                <a:schemeClr val="bg1"/>
              </a:solidFill>
              <a:latin typeface="Cambria" pitchFamily="18" charset="0"/>
            </a:rPr>
            <a:t>totalLAC</a:t>
          </a:r>
          <a:endParaRPr lang="es-AR" sz="1000" b="1" dirty="0">
            <a:solidFill>
              <a:schemeClr val="bg1"/>
            </a:solidFill>
            <a:latin typeface="Cambria" pitchFamily="18" charset="0"/>
          </a:endParaRPr>
        </a:p>
        <a:p xmlns:a="http://schemas.openxmlformats.org/drawingml/2006/main">
          <a:pPr algn="ctr"/>
          <a:endParaRPr lang="es-AR" sz="1000" b="1" dirty="0">
            <a:solidFill>
              <a:schemeClr val="bg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A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6836CFC-CD84-4712-B1E3-B4C9EEADAD05}" type="datetimeFigureOut">
              <a:rPr lang="es-AR" smtClean="0"/>
              <a:t>2/10/2016</a:t>
            </a:fld>
            <a:endParaRPr lang="es-A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A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A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C6C154-A5C2-45D9-A185-8599AB7650AD}" type="slidenum">
              <a:rPr lang="es-AR" smtClean="0"/>
              <a:t>‹Nº›</a:t>
            </a:fld>
            <a:endParaRPr lang="es-AR"/>
          </a:p>
        </p:txBody>
      </p:sp>
    </p:spTree>
    <p:extLst>
      <p:ext uri="{BB962C8B-B14F-4D97-AF65-F5344CB8AC3E}">
        <p14:creationId xmlns:p14="http://schemas.microsoft.com/office/powerpoint/2010/main" val="5484826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AR"/>
          </a:p>
        </p:txBody>
      </p:sp>
      <p:sp>
        <p:nvSpPr>
          <p:cNvPr id="4" name="Marcador de número de diapositiva 3"/>
          <p:cNvSpPr>
            <a:spLocks noGrp="1"/>
          </p:cNvSpPr>
          <p:nvPr>
            <p:ph type="sldNum" sz="quarter" idx="10"/>
          </p:nvPr>
        </p:nvSpPr>
        <p:spPr/>
        <p:txBody>
          <a:bodyPr/>
          <a:lstStyle/>
          <a:p>
            <a:fld id="{CAC6C154-A5C2-45D9-A185-8599AB7650AD}" type="slidenum">
              <a:rPr lang="es-AR" smtClean="0"/>
              <a:t>1</a:t>
            </a:fld>
            <a:endParaRPr lang="es-AR"/>
          </a:p>
        </p:txBody>
      </p:sp>
    </p:spTree>
    <p:extLst>
      <p:ext uri="{BB962C8B-B14F-4D97-AF65-F5344CB8AC3E}">
        <p14:creationId xmlns:p14="http://schemas.microsoft.com/office/powerpoint/2010/main" val="2292323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sz="1200" kern="1200" dirty="0">
                <a:solidFill>
                  <a:schemeClr val="tx1"/>
                </a:solidFill>
                <a:effectLst/>
                <a:latin typeface="+mn-lt"/>
                <a:ea typeface="+mn-ea"/>
                <a:cs typeface="+mn-cs"/>
              </a:rPr>
              <a:t>In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paper</a:t>
            </a:r>
            <a:r>
              <a:rPr lang="es-AR" sz="1200" kern="1200" dirty="0">
                <a:solidFill>
                  <a:schemeClr val="tx1"/>
                </a:solidFill>
                <a:effectLst/>
                <a:latin typeface="+mn-lt"/>
                <a:ea typeface="+mn-ea"/>
                <a:cs typeface="+mn-cs"/>
              </a:rPr>
              <a:t>, as </a:t>
            </a:r>
            <a:r>
              <a:rPr lang="es-AR" sz="1200" kern="1200" dirty="0" err="1">
                <a:solidFill>
                  <a:schemeClr val="tx1"/>
                </a:solidFill>
                <a:effectLst/>
                <a:latin typeface="+mn-lt"/>
                <a:ea typeface="+mn-ea"/>
                <a:cs typeface="+mn-cs"/>
              </a:rPr>
              <a:t>we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discuss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next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section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understand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concept of SSC in </a:t>
            </a:r>
            <a:r>
              <a:rPr lang="es-AR" sz="1200" kern="1200" dirty="0" err="1">
                <a:solidFill>
                  <a:schemeClr val="tx1"/>
                </a:solidFill>
                <a:effectLst/>
                <a:latin typeface="+mn-lt"/>
                <a:ea typeface="+mn-ea"/>
                <a:cs typeface="+mn-cs"/>
              </a:rPr>
              <a:t>broad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terms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including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collaboration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among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political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economic</a:t>
            </a:r>
            <a:r>
              <a:rPr lang="es-AR" sz="1200" kern="1200" dirty="0">
                <a:solidFill>
                  <a:schemeClr val="tx1"/>
                </a:solidFill>
                <a:effectLst/>
                <a:latin typeface="+mn-lt"/>
                <a:ea typeface="+mn-ea"/>
                <a:cs typeface="+mn-cs"/>
              </a:rPr>
              <a:t>, social, cultural, </a:t>
            </a:r>
            <a:r>
              <a:rPr lang="es-AR" sz="1200" kern="1200" dirty="0" err="1">
                <a:solidFill>
                  <a:schemeClr val="tx1"/>
                </a:solidFill>
                <a:effectLst/>
                <a:latin typeface="+mn-lt"/>
                <a:ea typeface="+mn-ea"/>
                <a:cs typeface="+mn-cs"/>
              </a:rPr>
              <a:t>environmental</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technical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domains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focus</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academic</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literature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intra</a:t>
            </a:r>
            <a:r>
              <a:rPr lang="es-AR" sz="1200" kern="1200" dirty="0">
                <a:solidFill>
                  <a:schemeClr val="tx1"/>
                </a:solidFill>
                <a:effectLst/>
                <a:latin typeface="+mn-lt"/>
                <a:ea typeface="+mn-ea"/>
                <a:cs typeface="+mn-cs"/>
              </a:rPr>
              <a:t>-regional links </a:t>
            </a:r>
            <a:r>
              <a:rPr lang="es-AR" sz="1200" kern="1200" dirty="0" err="1">
                <a:solidFill>
                  <a:schemeClr val="tx1"/>
                </a:solidFill>
                <a:effectLst/>
                <a:latin typeface="+mn-lt"/>
                <a:ea typeface="+mn-ea"/>
                <a:cs typeface="+mn-cs"/>
              </a:rPr>
              <a:t>between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Africa</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Latin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America</a:t>
            </a:r>
            <a:r>
              <a:rPr lang="es-AR" sz="1200" kern="1200" dirty="0">
                <a:solidFill>
                  <a:schemeClr val="tx1"/>
                </a:solidFill>
                <a:effectLst/>
                <a:latin typeface="+mn-lt"/>
                <a:ea typeface="+mn-ea"/>
                <a:cs typeface="+mn-cs"/>
              </a:rPr>
              <a:t> has </a:t>
            </a:r>
            <a:r>
              <a:rPr lang="es-AR" sz="1200" kern="1200" dirty="0" err="1">
                <a:solidFill>
                  <a:schemeClr val="tx1"/>
                </a:solidFill>
                <a:effectLst/>
                <a:latin typeface="+mn-lt"/>
                <a:ea typeface="+mn-ea"/>
                <a:cs typeface="+mn-cs"/>
              </a:rPr>
              <a:t>been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less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explored</a:t>
            </a:r>
            <a:r>
              <a:rPr lang="es-AR" sz="1200" kern="1200" dirty="0">
                <a:solidFill>
                  <a:schemeClr val="tx1"/>
                </a:solidFill>
                <a:effectLst/>
                <a:latin typeface="+mn-lt"/>
                <a:ea typeface="+mn-ea"/>
                <a:cs typeface="+mn-cs"/>
              </a:rPr>
              <a:t>.</a:t>
            </a:r>
          </a:p>
          <a:p>
            <a:r>
              <a:rPr lang="es-AR" sz="1200" kern="1200" dirty="0">
                <a:solidFill>
                  <a:schemeClr val="tx1"/>
                </a:solidFill>
                <a:effectLst/>
                <a:latin typeface="+mn-lt"/>
                <a:ea typeface="+mn-ea"/>
                <a:cs typeface="+mn-cs"/>
              </a:rPr>
              <a:t>In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context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objective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research</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analyze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SSC </a:t>
            </a:r>
            <a:r>
              <a:rPr lang="es-AR" sz="1200" kern="1200" dirty="0" err="1">
                <a:solidFill>
                  <a:schemeClr val="tx1"/>
                </a:solidFill>
                <a:effectLst/>
                <a:latin typeface="+mn-lt"/>
                <a:ea typeface="+mn-ea"/>
                <a:cs typeface="+mn-cs"/>
              </a:rPr>
              <a:t>between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Latin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America</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Africa</a:t>
            </a:r>
            <a:r>
              <a:rPr lang="es-AR" sz="1200" kern="1200" dirty="0">
                <a:solidFill>
                  <a:schemeClr val="tx1"/>
                </a:solidFill>
                <a:effectLst/>
                <a:latin typeface="+mn-lt"/>
                <a:ea typeface="+mn-ea"/>
                <a:cs typeface="+mn-cs"/>
              </a:rPr>
              <a:t>, and to explore </a:t>
            </a:r>
            <a:r>
              <a:rPr lang="es-AR" sz="1200" kern="1200" dirty="0" err="1">
                <a:solidFill>
                  <a:schemeClr val="tx1"/>
                </a:solidFill>
                <a:effectLst/>
                <a:latin typeface="+mn-lt"/>
                <a:ea typeface="+mn-ea"/>
                <a:cs typeface="+mn-cs"/>
              </a:rPr>
              <a:t>its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potential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important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because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these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regions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present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coincidences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regarding</a:t>
            </a:r>
            <a:r>
              <a:rPr lang="es-AR" sz="1200" kern="1200" dirty="0">
                <a:solidFill>
                  <a:schemeClr val="tx1"/>
                </a:solidFill>
                <a:effectLst/>
                <a:latin typeface="+mn-lt"/>
                <a:ea typeface="+mn-ea"/>
                <a:cs typeface="+mn-cs"/>
              </a:rPr>
              <a:t> a </a:t>
            </a:r>
            <a:r>
              <a:rPr lang="es-AR" sz="1200" kern="1200" dirty="0" err="1">
                <a:solidFill>
                  <a:schemeClr val="tx1"/>
                </a:solidFill>
                <a:effectLst/>
                <a:latin typeface="+mn-lt"/>
                <a:ea typeface="+mn-ea"/>
                <a:cs typeface="+mn-cs"/>
              </a:rPr>
              <a:t>wide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range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issues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especially</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their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development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challenges</a:t>
            </a:r>
            <a:r>
              <a:rPr lang="es-AR" sz="1200" kern="1200" dirty="0">
                <a:solidFill>
                  <a:schemeClr val="tx1"/>
                </a:solidFill>
                <a:effectLst/>
                <a:latin typeface="+mn-lt"/>
                <a:ea typeface="+mn-ea"/>
                <a:cs typeface="+mn-cs"/>
              </a:rPr>
              <a:t> (i.e. </a:t>
            </a:r>
            <a:r>
              <a:rPr lang="es-AR" sz="1200" kern="1200" dirty="0" err="1">
                <a:solidFill>
                  <a:schemeClr val="tx1"/>
                </a:solidFill>
                <a:effectLst/>
                <a:latin typeface="+mn-lt"/>
                <a:ea typeface="+mn-ea"/>
                <a:cs typeface="+mn-cs"/>
              </a:rPr>
              <a:t>production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structure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geographic</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dispersion</a:t>
            </a:r>
            <a:r>
              <a:rPr lang="es-AR" sz="1200" kern="1200" dirty="0">
                <a:solidFill>
                  <a:schemeClr val="tx1"/>
                </a:solidFill>
                <a:effectLst/>
                <a:latin typeface="+mn-lt"/>
                <a:ea typeface="+mn-ea"/>
                <a:cs typeface="+mn-cs"/>
              </a:rPr>
              <a:t>, etc.).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idea </a:t>
            </a:r>
            <a:r>
              <a:rPr lang="es-AR" sz="1200" kern="1200" dirty="0" err="1">
                <a:solidFill>
                  <a:schemeClr val="tx1"/>
                </a:solidFill>
                <a:effectLst/>
                <a:latin typeface="+mn-lt"/>
                <a:ea typeface="+mn-ea"/>
                <a:cs typeface="+mn-cs"/>
              </a:rPr>
              <a:t>behind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aim</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that</a:t>
            </a:r>
            <a:r>
              <a:rPr lang="es-AR" sz="1200" kern="1200" dirty="0">
                <a:solidFill>
                  <a:schemeClr val="tx1"/>
                </a:solidFill>
                <a:effectLst/>
                <a:latin typeface="+mn-lt"/>
                <a:ea typeface="+mn-ea"/>
                <a:cs typeface="+mn-cs"/>
              </a:rPr>
              <a:t> South-South </a:t>
            </a:r>
            <a:r>
              <a:rPr lang="es-AR" sz="1200" kern="1200" dirty="0" err="1">
                <a:solidFill>
                  <a:schemeClr val="tx1"/>
                </a:solidFill>
                <a:effectLst/>
                <a:latin typeface="+mn-lt"/>
                <a:ea typeface="+mn-ea"/>
                <a:cs typeface="+mn-cs"/>
              </a:rPr>
              <a:t>integration</a:t>
            </a:r>
            <a:r>
              <a:rPr lang="es-AR" sz="1200" kern="1200" dirty="0">
                <a:solidFill>
                  <a:schemeClr val="tx1"/>
                </a:solidFill>
                <a:effectLst/>
                <a:latin typeface="+mn-lt"/>
                <a:ea typeface="+mn-ea"/>
                <a:cs typeface="+mn-cs"/>
              </a:rPr>
              <a:t> can </a:t>
            </a:r>
            <a:r>
              <a:rPr lang="es-AR" sz="1200" kern="1200" dirty="0" err="1">
                <a:solidFill>
                  <a:schemeClr val="tx1"/>
                </a:solidFill>
                <a:effectLst/>
                <a:latin typeface="+mn-lt"/>
                <a:ea typeface="+mn-ea"/>
                <a:cs typeface="+mn-cs"/>
              </a:rPr>
              <a:t>help</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reinforce</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improve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overall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integration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among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which</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turn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would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enhance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quality</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growth</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making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it</a:t>
            </a:r>
            <a:r>
              <a:rPr lang="es-AR" sz="1200" kern="1200" dirty="0">
                <a:solidFill>
                  <a:schemeClr val="tx1"/>
                </a:solidFill>
                <a:effectLst/>
                <a:latin typeface="+mn-lt"/>
                <a:ea typeface="+mn-ea"/>
                <a:cs typeface="+mn-cs"/>
              </a:rPr>
              <a:t> more </a:t>
            </a:r>
            <a:r>
              <a:rPr lang="es-AR" sz="1200" kern="1200" dirty="0" err="1">
                <a:solidFill>
                  <a:schemeClr val="tx1"/>
                </a:solidFill>
                <a:effectLst/>
                <a:latin typeface="+mn-lt"/>
                <a:ea typeface="+mn-ea"/>
                <a:cs typeface="+mn-cs"/>
              </a:rPr>
              <a:t>equitable</a:t>
            </a:r>
            <a:r>
              <a:rPr lang="es-AR" sz="1200" kern="1200" dirty="0">
                <a:solidFill>
                  <a:schemeClr val="tx1"/>
                </a:solidFill>
                <a:effectLst/>
                <a:latin typeface="+mn-lt"/>
                <a:ea typeface="+mn-ea"/>
                <a:cs typeface="+mn-cs"/>
              </a:rPr>
              <a:t> and inclusive. </a:t>
            </a:r>
          </a:p>
          <a:p>
            <a:endParaRPr lang="es-AR" dirty="0"/>
          </a:p>
        </p:txBody>
      </p:sp>
      <p:sp>
        <p:nvSpPr>
          <p:cNvPr id="4" name="Marcador de número de diapositiva 3"/>
          <p:cNvSpPr>
            <a:spLocks noGrp="1"/>
          </p:cNvSpPr>
          <p:nvPr>
            <p:ph type="sldNum" sz="quarter" idx="10"/>
          </p:nvPr>
        </p:nvSpPr>
        <p:spPr/>
        <p:txBody>
          <a:bodyPr/>
          <a:lstStyle/>
          <a:p>
            <a:fld id="{CAC6C154-A5C2-45D9-A185-8599AB7650AD}" type="slidenum">
              <a:rPr lang="es-AR" smtClean="0"/>
              <a:t>2</a:t>
            </a:fld>
            <a:endParaRPr lang="es-AR"/>
          </a:p>
        </p:txBody>
      </p:sp>
    </p:spTree>
    <p:extLst>
      <p:ext uri="{BB962C8B-B14F-4D97-AF65-F5344CB8AC3E}">
        <p14:creationId xmlns:p14="http://schemas.microsoft.com/office/powerpoint/2010/main" val="1733836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AR" sz="1200" kern="1200" dirty="0" err="1">
                <a:solidFill>
                  <a:schemeClr val="tx1"/>
                </a:solidFill>
                <a:effectLst/>
                <a:latin typeface="+mn-lt"/>
                <a:ea typeface="+mn-ea"/>
                <a:cs typeface="+mn-cs"/>
              </a:rPr>
              <a:t>Regarding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first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strategy</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world</a:t>
            </a:r>
            <a:r>
              <a:rPr lang="es-AR" sz="1200" kern="1200" dirty="0">
                <a:solidFill>
                  <a:schemeClr val="tx1"/>
                </a:solidFill>
                <a:effectLst/>
                <a:latin typeface="+mn-lt"/>
                <a:ea typeface="+mn-ea"/>
                <a:cs typeface="+mn-cs"/>
              </a:rPr>
              <a:t> has </a:t>
            </a:r>
            <a:r>
              <a:rPr lang="es-AR" sz="1200" kern="1200" dirty="0" err="1">
                <a:solidFill>
                  <a:schemeClr val="tx1"/>
                </a:solidFill>
                <a:effectLst/>
                <a:latin typeface="+mn-lt"/>
                <a:ea typeface="+mn-ea"/>
                <a:cs typeface="+mn-cs"/>
              </a:rPr>
              <a:t>made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significant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progress</a:t>
            </a:r>
            <a:r>
              <a:rPr lang="es-AR" sz="1200" kern="1200" dirty="0">
                <a:solidFill>
                  <a:schemeClr val="tx1"/>
                </a:solidFill>
                <a:effectLst/>
                <a:latin typeface="+mn-lt"/>
                <a:ea typeface="+mn-ea"/>
                <a:cs typeface="+mn-cs"/>
              </a:rPr>
              <a:t> at </a:t>
            </a:r>
            <a:r>
              <a:rPr lang="es-AR" sz="1200" kern="1200" dirty="0" err="1">
                <a:solidFill>
                  <a:schemeClr val="tx1"/>
                </a:solidFill>
                <a:effectLst/>
                <a:latin typeface="+mn-lt"/>
                <a:ea typeface="+mn-ea"/>
                <a:cs typeface="+mn-cs"/>
              </a:rPr>
              <a:t>improving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its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negotiating</a:t>
            </a:r>
            <a:r>
              <a:rPr lang="es-AR" sz="1200" kern="1200" dirty="0">
                <a:solidFill>
                  <a:schemeClr val="tx1"/>
                </a:solidFill>
                <a:effectLst/>
                <a:latin typeface="+mn-lt"/>
                <a:ea typeface="+mn-ea"/>
                <a:cs typeface="+mn-cs"/>
              </a:rPr>
              <a:t> position in </a:t>
            </a:r>
            <a:r>
              <a:rPr lang="es-AR" sz="1200" kern="1200" dirty="0" err="1">
                <a:solidFill>
                  <a:schemeClr val="tx1"/>
                </a:solidFill>
                <a:effectLst/>
                <a:latin typeface="+mn-lt"/>
                <a:ea typeface="+mn-ea"/>
                <a:cs typeface="+mn-cs"/>
              </a:rPr>
              <a:t>various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fields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has </a:t>
            </a:r>
            <a:r>
              <a:rPr lang="es-AR" sz="1200" kern="1200" dirty="0" err="1">
                <a:solidFill>
                  <a:schemeClr val="tx1"/>
                </a:solidFill>
                <a:effectLst/>
                <a:latin typeface="+mn-lt"/>
                <a:ea typeface="+mn-ea"/>
                <a:cs typeface="+mn-cs"/>
              </a:rPr>
              <a:t>been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most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evident</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last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two</a:t>
            </a:r>
            <a:r>
              <a:rPr lang="es-AR" sz="1200" kern="1200" dirty="0">
                <a:solidFill>
                  <a:schemeClr val="tx1"/>
                </a:solidFill>
                <a:effectLst/>
                <a:latin typeface="+mn-lt"/>
                <a:ea typeface="+mn-ea"/>
                <a:cs typeface="+mn-cs"/>
              </a:rPr>
              <a:t> rounds of WTO </a:t>
            </a:r>
            <a:r>
              <a:rPr lang="es-AR" sz="1200" kern="1200" dirty="0" err="1">
                <a:solidFill>
                  <a:schemeClr val="tx1"/>
                </a:solidFill>
                <a:effectLst/>
                <a:latin typeface="+mn-lt"/>
                <a:ea typeface="+mn-ea"/>
                <a:cs typeface="+mn-cs"/>
              </a:rPr>
              <a:t>negotiations</a:t>
            </a:r>
            <a:r>
              <a:rPr lang="es-AR" sz="1200" kern="1200" dirty="0">
                <a:solidFill>
                  <a:schemeClr val="tx1"/>
                </a:solidFill>
                <a:effectLst/>
                <a:latin typeface="+mn-lt"/>
                <a:ea typeface="+mn-ea"/>
                <a:cs typeface="+mn-cs"/>
              </a:rPr>
              <a:t> WTO (Uruguay and Doha), </a:t>
            </a:r>
            <a:r>
              <a:rPr lang="es-AR" sz="1200" kern="1200" dirty="0" err="1">
                <a:solidFill>
                  <a:schemeClr val="tx1"/>
                </a:solidFill>
                <a:effectLst/>
                <a:latin typeface="+mn-lt"/>
                <a:ea typeface="+mn-ea"/>
                <a:cs typeface="+mn-cs"/>
              </a:rPr>
              <a:t>where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several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managed</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build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diverse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coalitions</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hold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have</a:t>
            </a:r>
            <a:r>
              <a:rPr lang="es-AR" sz="1200" kern="1200" dirty="0">
                <a:solidFill>
                  <a:schemeClr val="tx1"/>
                </a:solidFill>
                <a:effectLst/>
                <a:latin typeface="+mn-lt"/>
                <a:ea typeface="+mn-ea"/>
                <a:cs typeface="+mn-cs"/>
              </a:rPr>
              <a:t> a </a:t>
            </a:r>
            <a:r>
              <a:rPr lang="es-AR" sz="1200" kern="1200" dirty="0" err="1">
                <a:solidFill>
                  <a:schemeClr val="tx1"/>
                </a:solidFill>
                <a:effectLst/>
                <a:latin typeface="+mn-lt"/>
                <a:ea typeface="+mn-ea"/>
                <a:cs typeface="+mn-cs"/>
              </a:rPr>
              <a:t>common</a:t>
            </a:r>
            <a:r>
              <a:rPr lang="es-AR" sz="1200" kern="1200" dirty="0">
                <a:solidFill>
                  <a:schemeClr val="tx1"/>
                </a:solidFill>
                <a:effectLst/>
                <a:latin typeface="+mn-lt"/>
                <a:ea typeface="+mn-ea"/>
                <a:cs typeface="+mn-cs"/>
              </a:rPr>
              <a:t> position </a:t>
            </a:r>
            <a:r>
              <a:rPr lang="es-AR" sz="1200" kern="1200" dirty="0" err="1">
                <a:solidFill>
                  <a:schemeClr val="tx1"/>
                </a:solidFill>
                <a:effectLst/>
                <a:latin typeface="+mn-lt"/>
                <a:ea typeface="+mn-ea"/>
                <a:cs typeface="+mn-cs"/>
              </a:rPr>
              <a:t>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issues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such</a:t>
            </a:r>
            <a:r>
              <a:rPr lang="es-AR" sz="1200" kern="1200" dirty="0">
                <a:solidFill>
                  <a:schemeClr val="tx1"/>
                </a:solidFill>
                <a:effectLst/>
                <a:latin typeface="+mn-lt"/>
                <a:ea typeface="+mn-ea"/>
                <a:cs typeface="+mn-cs"/>
              </a:rPr>
              <a:t> as </a:t>
            </a:r>
            <a:r>
              <a:rPr lang="es-AR" sz="1200" kern="1200" dirty="0" err="1">
                <a:solidFill>
                  <a:schemeClr val="tx1"/>
                </a:solidFill>
                <a:effectLst/>
                <a:latin typeface="+mn-lt"/>
                <a:ea typeface="+mn-ea"/>
                <a:cs typeface="+mn-cs"/>
              </a:rPr>
              <a:t>trade</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agricultural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goods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intellectual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property</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certain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services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Regarding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second</a:t>
            </a:r>
            <a:r>
              <a:rPr lang="es-AR" sz="1200" kern="1200" dirty="0">
                <a:solidFill>
                  <a:schemeClr val="tx1"/>
                </a:solidFill>
                <a:effectLst/>
                <a:latin typeface="+mn-lt"/>
                <a:ea typeface="+mn-ea"/>
                <a:cs typeface="+mn-cs"/>
              </a:rPr>
              <a:t>, South-South </a:t>
            </a:r>
            <a:r>
              <a:rPr lang="es-AR" sz="1200" kern="1200" dirty="0" err="1">
                <a:solidFill>
                  <a:schemeClr val="tx1"/>
                </a:solidFill>
                <a:effectLst/>
                <a:latin typeface="+mn-lt"/>
                <a:ea typeface="+mn-ea"/>
                <a:cs typeface="+mn-cs"/>
              </a:rPr>
              <a:t>also</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often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emphasizes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technology</a:t>
            </a:r>
            <a:r>
              <a:rPr lang="es-AR" sz="1200" kern="1200" dirty="0">
                <a:solidFill>
                  <a:schemeClr val="tx1"/>
                </a:solidFill>
                <a:effectLst/>
                <a:latin typeface="+mn-lt"/>
                <a:ea typeface="+mn-ea"/>
                <a:cs typeface="+mn-cs"/>
              </a:rPr>
              <a:t> transfer </a:t>
            </a:r>
            <a:r>
              <a:rPr lang="es-AR" sz="1200" kern="1200" dirty="0" err="1">
                <a:solidFill>
                  <a:schemeClr val="tx1"/>
                </a:solidFill>
                <a:effectLst/>
                <a:latin typeface="+mn-lt"/>
                <a:ea typeface="+mn-ea"/>
                <a:cs typeface="+mn-cs"/>
              </a:rPr>
              <a:t>between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among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One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most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important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forms</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between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Africa</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Latin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America</a:t>
            </a:r>
            <a:r>
              <a:rPr lang="es-AR" sz="1200" kern="1200" dirty="0">
                <a:solidFill>
                  <a:schemeClr val="tx1"/>
                </a:solidFill>
                <a:effectLst/>
                <a:latin typeface="+mn-lt"/>
                <a:ea typeface="+mn-ea"/>
                <a:cs typeface="+mn-cs"/>
              </a:rPr>
              <a:t> has </a:t>
            </a:r>
            <a:r>
              <a:rPr lang="es-AR" sz="1200" kern="1200" dirty="0" err="1">
                <a:solidFill>
                  <a:schemeClr val="tx1"/>
                </a:solidFill>
                <a:effectLst/>
                <a:latin typeface="+mn-lt"/>
                <a:ea typeface="+mn-ea"/>
                <a:cs typeface="+mn-cs"/>
              </a:rPr>
              <a:t>been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due</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scientific</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technological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reasons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mostly</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relation</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agricultural</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livestock</a:t>
            </a:r>
            <a:r>
              <a:rPr lang="es-AR" sz="1200" kern="1200" dirty="0">
                <a:solidFill>
                  <a:schemeClr val="tx1"/>
                </a:solidFill>
                <a:effectLst/>
                <a:latin typeface="+mn-lt"/>
                <a:ea typeface="+mn-ea"/>
                <a:cs typeface="+mn-cs"/>
              </a:rPr>
              <a:t> sector).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was</a:t>
            </a:r>
            <a:r>
              <a:rPr lang="es-AR" sz="1200" kern="1200" dirty="0">
                <a:solidFill>
                  <a:schemeClr val="tx1"/>
                </a:solidFill>
                <a:effectLst/>
                <a:latin typeface="+mn-lt"/>
                <a:ea typeface="+mn-ea"/>
                <a:cs typeface="+mn-cs"/>
              </a:rPr>
              <a:t> done </a:t>
            </a:r>
            <a:r>
              <a:rPr lang="es-AR" sz="1200" kern="1200" dirty="0" err="1">
                <a:solidFill>
                  <a:schemeClr val="tx1"/>
                </a:solidFill>
                <a:effectLst/>
                <a:latin typeface="+mn-lt"/>
                <a:ea typeface="+mn-ea"/>
                <a:cs typeface="+mn-cs"/>
              </a:rPr>
              <a:t>either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through</a:t>
            </a:r>
            <a:r>
              <a:rPr lang="es-AR" sz="1200" kern="1200" dirty="0">
                <a:solidFill>
                  <a:schemeClr val="tx1"/>
                </a:solidFill>
                <a:effectLst/>
                <a:latin typeface="+mn-lt"/>
                <a:ea typeface="+mn-ea"/>
                <a:cs typeface="+mn-cs"/>
              </a:rPr>
              <a:t> memoranda of </a:t>
            </a:r>
            <a:r>
              <a:rPr lang="es-AR" sz="1200" kern="1200" dirty="0" err="1">
                <a:solidFill>
                  <a:schemeClr val="tx1"/>
                </a:solidFill>
                <a:effectLst/>
                <a:latin typeface="+mn-lt"/>
                <a:ea typeface="+mn-ea"/>
                <a:cs typeface="+mn-cs"/>
              </a:rPr>
              <a:t>understanding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or</a:t>
            </a:r>
            <a:r>
              <a:rPr lang="es-AR" sz="1200" kern="1200" dirty="0">
                <a:solidFill>
                  <a:schemeClr val="tx1"/>
                </a:solidFill>
                <a:effectLst/>
                <a:latin typeface="+mn-lt"/>
                <a:ea typeface="+mn-ea"/>
                <a:cs typeface="+mn-cs"/>
              </a:rPr>
              <a:t> formal </a:t>
            </a:r>
            <a:r>
              <a:rPr lang="es-AR" sz="1200" kern="1200" dirty="0" err="1">
                <a:solidFill>
                  <a:schemeClr val="tx1"/>
                </a:solidFill>
                <a:effectLst/>
                <a:latin typeface="+mn-lt"/>
                <a:ea typeface="+mn-ea"/>
                <a:cs typeface="+mn-cs"/>
              </a:rPr>
              <a:t>agreements</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finally</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there</a:t>
            </a:r>
            <a:r>
              <a:rPr lang="es-AR" sz="1200" kern="1200" dirty="0">
                <a:solidFill>
                  <a:schemeClr val="tx1"/>
                </a:solidFill>
                <a:effectLst/>
                <a:latin typeface="+mn-lt"/>
                <a:ea typeface="+mn-ea"/>
                <a:cs typeface="+mn-cs"/>
              </a:rPr>
              <a:t> has </a:t>
            </a:r>
            <a:r>
              <a:rPr lang="es-AR" sz="1200" kern="1200" dirty="0" err="1">
                <a:solidFill>
                  <a:schemeClr val="tx1"/>
                </a:solidFill>
                <a:effectLst/>
                <a:latin typeface="+mn-lt"/>
                <a:ea typeface="+mn-ea"/>
                <a:cs typeface="+mn-cs"/>
              </a:rPr>
              <a:t>also</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some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kind</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although</a:t>
            </a:r>
            <a:r>
              <a:rPr lang="es-AR" sz="1200" kern="1200" dirty="0">
                <a:solidFill>
                  <a:schemeClr val="tx1"/>
                </a:solidFill>
                <a:effectLst/>
                <a:latin typeface="+mn-lt"/>
                <a:ea typeface="+mn-ea"/>
                <a:cs typeface="+mn-cs"/>
              </a:rPr>
              <a:t> more </a:t>
            </a:r>
            <a:r>
              <a:rPr lang="es-AR" sz="1200" kern="1200" dirty="0" err="1">
                <a:solidFill>
                  <a:schemeClr val="tx1"/>
                </a:solidFill>
                <a:effectLst/>
                <a:latin typeface="+mn-lt"/>
                <a:ea typeface="+mn-ea"/>
                <a:cs typeface="+mn-cs"/>
              </a:rPr>
              <a:t>incipient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economic</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trade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reflected</a:t>
            </a:r>
            <a:r>
              <a:rPr lang="es-AR" sz="1200" kern="1200" dirty="0">
                <a:solidFill>
                  <a:schemeClr val="tx1"/>
                </a:solidFill>
                <a:effectLst/>
                <a:latin typeface="+mn-lt"/>
                <a:ea typeface="+mn-ea"/>
                <a:cs typeface="+mn-cs"/>
              </a:rPr>
              <a:t> in a series of free </a:t>
            </a:r>
            <a:r>
              <a:rPr lang="es-AR" sz="1200" kern="1200" dirty="0" err="1">
                <a:solidFill>
                  <a:schemeClr val="tx1"/>
                </a:solidFill>
                <a:effectLst/>
                <a:latin typeface="+mn-lt"/>
                <a:ea typeface="+mn-ea"/>
                <a:cs typeface="+mn-cs"/>
              </a:rPr>
              <a:t>trade</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foreign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direct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investment</a:t>
            </a:r>
            <a:r>
              <a:rPr lang="es-AR" sz="1200" kern="1200" dirty="0">
                <a:solidFill>
                  <a:schemeClr val="tx1"/>
                </a:solidFill>
                <a:effectLst/>
                <a:latin typeface="+mn-lt"/>
                <a:ea typeface="+mn-ea"/>
                <a:cs typeface="+mn-cs"/>
              </a:rPr>
              <a:t> (FDI) </a:t>
            </a:r>
            <a:r>
              <a:rPr lang="es-AR" sz="1200" kern="1200" dirty="0" err="1">
                <a:solidFill>
                  <a:schemeClr val="tx1"/>
                </a:solidFill>
                <a:effectLst/>
                <a:latin typeface="+mn-lt"/>
                <a:ea typeface="+mn-ea"/>
                <a:cs typeface="+mn-cs"/>
              </a:rPr>
              <a:t>agreements</a:t>
            </a:r>
            <a:r>
              <a:rPr lang="es-AR"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s-AR" sz="1200" kern="1200" dirty="0">
                <a:solidFill>
                  <a:schemeClr val="tx1"/>
                </a:solidFill>
                <a:effectLst/>
                <a:latin typeface="+mn-lt"/>
                <a:ea typeface="+mn-ea"/>
                <a:cs typeface="+mn-cs"/>
              </a:rPr>
              <a:t>In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paper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focus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third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strategy</a:t>
            </a:r>
            <a:r>
              <a:rPr lang="es-AR" sz="1200" kern="1200" dirty="0">
                <a:solidFill>
                  <a:schemeClr val="tx1"/>
                </a:solidFill>
                <a:effectLst/>
                <a:latin typeface="+mn-lt"/>
                <a:ea typeface="+mn-ea"/>
                <a:cs typeface="+mn-cs"/>
              </a:rPr>
              <a:t> of SSC, i.e.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insertion</a:t>
            </a:r>
            <a:r>
              <a:rPr lang="es-AR" sz="1200" kern="1200" dirty="0">
                <a:solidFill>
                  <a:schemeClr val="tx1"/>
                </a:solidFill>
                <a:effectLst/>
                <a:latin typeface="+mn-lt"/>
                <a:ea typeface="+mn-ea"/>
                <a:cs typeface="+mn-cs"/>
              </a:rPr>
              <a:t> in global </a:t>
            </a:r>
            <a:r>
              <a:rPr lang="es-AR" sz="1200" kern="1200" dirty="0" err="1">
                <a:solidFill>
                  <a:schemeClr val="tx1"/>
                </a:solidFill>
                <a:effectLst/>
                <a:latin typeface="+mn-lt"/>
                <a:ea typeface="+mn-ea"/>
                <a:cs typeface="+mn-cs"/>
              </a:rPr>
              <a:t>value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chains</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generate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greater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added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value</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both</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regions</a:t>
            </a:r>
            <a:r>
              <a:rPr lang="es-AR" sz="1200" kern="1200" dirty="0">
                <a:solidFill>
                  <a:schemeClr val="tx1"/>
                </a:solidFill>
                <a:effectLst/>
                <a:latin typeface="+mn-lt"/>
                <a:ea typeface="+mn-ea"/>
                <a:cs typeface="+mn-cs"/>
              </a:rPr>
              <a:t>. To do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first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update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analysis</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our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previous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work</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Molinari</a:t>
            </a:r>
            <a:r>
              <a:rPr lang="es-AR" sz="1200" kern="1200" dirty="0">
                <a:solidFill>
                  <a:schemeClr val="tx1"/>
                </a:solidFill>
                <a:effectLst/>
                <a:latin typeface="+mn-lt"/>
                <a:ea typeface="+mn-ea"/>
                <a:cs typeface="+mn-cs"/>
              </a:rPr>
              <a:t>, Strauss, De Angelis, 2014) </a:t>
            </a:r>
            <a:r>
              <a:rPr lang="es-AR" sz="1200" kern="1200" dirty="0" err="1">
                <a:solidFill>
                  <a:schemeClr val="tx1"/>
                </a:solidFill>
                <a:effectLst/>
                <a:latin typeface="+mn-lt"/>
                <a:ea typeface="+mn-ea"/>
                <a:cs typeface="+mn-cs"/>
              </a:rPr>
              <a:t>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prospects</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economic</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between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Latin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America</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Africa</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examining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interregional </a:t>
            </a:r>
            <a:r>
              <a:rPr lang="es-AR" sz="1200" kern="1200" dirty="0" err="1">
                <a:solidFill>
                  <a:schemeClr val="tx1"/>
                </a:solidFill>
                <a:effectLst/>
                <a:latin typeface="+mn-lt"/>
                <a:ea typeface="+mn-ea"/>
                <a:cs typeface="+mn-cs"/>
              </a:rPr>
              <a:t>trade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flows</a:t>
            </a:r>
            <a:r>
              <a:rPr lang="es-AR" sz="1200" kern="1200" dirty="0">
                <a:solidFill>
                  <a:schemeClr val="tx1"/>
                </a:solidFill>
                <a:effectLst/>
                <a:latin typeface="+mn-lt"/>
                <a:ea typeface="+mn-ea"/>
                <a:cs typeface="+mn-cs"/>
              </a:rPr>
              <a:t> and FDI. </a:t>
            </a:r>
            <a:r>
              <a:rPr lang="es-AR" sz="1200" kern="1200" dirty="0" err="1">
                <a:solidFill>
                  <a:schemeClr val="tx1"/>
                </a:solidFill>
                <a:effectLst/>
                <a:latin typeface="+mn-lt"/>
                <a:ea typeface="+mn-ea"/>
                <a:cs typeface="+mn-cs"/>
              </a:rPr>
              <a:t>While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clear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that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large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trade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investment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flows</a:t>
            </a:r>
            <a:r>
              <a:rPr lang="es-AR" sz="1200" kern="1200" dirty="0">
                <a:solidFill>
                  <a:schemeClr val="tx1"/>
                </a:solidFill>
                <a:effectLst/>
                <a:latin typeface="+mn-lt"/>
                <a:ea typeface="+mn-ea"/>
                <a:cs typeface="+mn-cs"/>
              </a:rPr>
              <a:t> do </a:t>
            </a:r>
            <a:r>
              <a:rPr lang="es-AR" sz="1200" kern="1200" dirty="0" err="1">
                <a:solidFill>
                  <a:schemeClr val="tx1"/>
                </a:solidFill>
                <a:effectLst/>
                <a:latin typeface="+mn-lt"/>
                <a:ea typeface="+mn-ea"/>
                <a:cs typeface="+mn-cs"/>
              </a:rPr>
              <a:t>not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necessarily</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reflect</a:t>
            </a:r>
            <a:r>
              <a:rPr lang="es-AR" sz="1200" kern="1200" dirty="0">
                <a:solidFill>
                  <a:schemeClr val="tx1"/>
                </a:solidFill>
                <a:effectLst/>
                <a:latin typeface="+mn-lt"/>
                <a:ea typeface="+mn-ea"/>
                <a:cs typeface="+mn-cs"/>
              </a:rPr>
              <a:t> a </a:t>
            </a:r>
            <a:r>
              <a:rPr lang="es-AR" sz="1200" kern="1200" dirty="0" err="1">
                <a:solidFill>
                  <a:schemeClr val="tx1"/>
                </a:solidFill>
                <a:effectLst/>
                <a:latin typeface="+mn-lt"/>
                <a:ea typeface="+mn-ea"/>
                <a:cs typeface="+mn-cs"/>
              </a:rPr>
              <a:t>high</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level</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believe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that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type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analysis</a:t>
            </a:r>
            <a:r>
              <a:rPr lang="es-AR" sz="1200" kern="1200" dirty="0">
                <a:solidFill>
                  <a:schemeClr val="tx1"/>
                </a:solidFill>
                <a:effectLst/>
                <a:latin typeface="+mn-lt"/>
                <a:ea typeface="+mn-ea"/>
                <a:cs typeface="+mn-cs"/>
              </a:rPr>
              <a:t> can </a:t>
            </a:r>
            <a:r>
              <a:rPr lang="es-AR" sz="1200" kern="1200" dirty="0" err="1">
                <a:solidFill>
                  <a:schemeClr val="tx1"/>
                </a:solidFill>
                <a:effectLst/>
                <a:latin typeface="+mn-lt"/>
                <a:ea typeface="+mn-ea"/>
                <a:cs typeface="+mn-cs"/>
              </a:rPr>
              <a:t>serve</a:t>
            </a:r>
            <a:r>
              <a:rPr lang="es-AR" sz="1200" kern="1200" dirty="0">
                <a:solidFill>
                  <a:schemeClr val="tx1"/>
                </a:solidFill>
                <a:effectLst/>
                <a:latin typeface="+mn-lt"/>
                <a:ea typeface="+mn-ea"/>
                <a:cs typeface="+mn-cs"/>
              </a:rPr>
              <a:t> as </a:t>
            </a:r>
            <a:r>
              <a:rPr lang="es-AR" sz="1200" kern="1200" dirty="0" err="1">
                <a:solidFill>
                  <a:schemeClr val="tx1"/>
                </a:solidFill>
                <a:effectLst/>
                <a:latin typeface="+mn-lt"/>
                <a:ea typeface="+mn-ea"/>
                <a:cs typeface="+mn-cs"/>
              </a:rPr>
              <a:t>one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bases </a:t>
            </a:r>
            <a:r>
              <a:rPr lang="es-AR" sz="1200" kern="1200" dirty="0" err="1">
                <a:solidFill>
                  <a:schemeClr val="tx1"/>
                </a:solidFill>
                <a:effectLst/>
                <a:latin typeface="+mn-lt"/>
                <a:ea typeface="+mn-ea"/>
                <a:cs typeface="+mn-cs"/>
              </a:rPr>
              <a:t>for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developing</a:t>
            </a:r>
            <a:r>
              <a:rPr lang="es-AR" sz="1200" kern="1200" dirty="0">
                <a:solidFill>
                  <a:schemeClr val="tx1"/>
                </a:solidFill>
                <a:effectLst/>
                <a:latin typeface="+mn-lt"/>
                <a:ea typeface="+mn-ea"/>
                <a:cs typeface="+mn-cs"/>
              </a:rPr>
              <a:t> and </a:t>
            </a:r>
            <a:r>
              <a:rPr lang="es-AR" sz="1200" kern="1200" dirty="0" err="1">
                <a:solidFill>
                  <a:schemeClr val="tx1"/>
                </a:solidFill>
                <a:effectLst/>
                <a:latin typeface="+mn-lt"/>
                <a:ea typeface="+mn-ea"/>
                <a:cs typeface="+mn-cs"/>
              </a:rPr>
              <a:t>implementing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public</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policies</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build</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platforms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among</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these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case, </a:t>
            </a:r>
            <a:r>
              <a:rPr lang="es-AR" sz="1200" kern="1200" dirty="0" err="1">
                <a:solidFill>
                  <a:schemeClr val="tx1"/>
                </a:solidFill>
                <a:effectLst/>
                <a:latin typeface="+mn-lt"/>
                <a:ea typeface="+mn-ea"/>
                <a:cs typeface="+mn-cs"/>
              </a:rPr>
              <a:t>for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example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technological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cooperation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essential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not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only</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involve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various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stakeholders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each</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production</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platform</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but</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also</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gather</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countries</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national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interests</a:t>
            </a:r>
            <a:r>
              <a:rPr lang="es-AR" sz="1200" kern="1200" dirty="0">
                <a:solidFill>
                  <a:schemeClr val="tx1"/>
                </a:solidFill>
                <a:effectLst/>
                <a:latin typeface="+mn-lt"/>
                <a:ea typeface="+mn-ea"/>
                <a:cs typeface="+mn-cs"/>
              </a:rPr>
              <a:t> in </a:t>
            </a:r>
            <a:r>
              <a:rPr lang="es-AR" sz="1200" kern="1200" dirty="0" err="1">
                <a:solidFill>
                  <a:schemeClr val="tx1"/>
                </a:solidFill>
                <a:effectLst/>
                <a:latin typeface="+mn-lt"/>
                <a:ea typeface="+mn-ea"/>
                <a:cs typeface="+mn-cs"/>
              </a:rPr>
              <a:t>international</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fora</a:t>
            </a:r>
            <a:r>
              <a:rPr lang="es-AR" sz="1200" kern="1200" dirty="0">
                <a:solidFill>
                  <a:schemeClr val="tx1"/>
                </a:solidFill>
                <a:effectLst/>
                <a:latin typeface="+mn-lt"/>
                <a:ea typeface="+mn-ea"/>
                <a:cs typeface="+mn-cs"/>
              </a:rPr>
              <a:t> to </a:t>
            </a:r>
            <a:r>
              <a:rPr lang="es-AR" sz="1200" kern="1200" dirty="0" err="1">
                <a:solidFill>
                  <a:schemeClr val="tx1"/>
                </a:solidFill>
                <a:effectLst/>
                <a:latin typeface="+mn-lt"/>
                <a:ea typeface="+mn-ea"/>
                <a:cs typeface="+mn-cs"/>
              </a:rPr>
              <a:t>those</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rest</a:t>
            </a:r>
            <a:r>
              <a:rPr lang="es-AR" sz="1200" kern="1200" dirty="0">
                <a:solidFill>
                  <a:schemeClr val="tx1"/>
                </a:solidFill>
                <a:effectLst/>
                <a:latin typeface="+mn-lt"/>
                <a:ea typeface="+mn-ea"/>
                <a:cs typeface="+mn-cs"/>
              </a:rPr>
              <a:t> of </a:t>
            </a:r>
            <a:r>
              <a:rPr lang="es-AR" sz="1200" kern="1200" dirty="0" err="1">
                <a:solidFill>
                  <a:schemeClr val="tx1"/>
                </a:solidFill>
                <a:effectLst/>
                <a:latin typeface="+mn-lt"/>
                <a:ea typeface="+mn-ea"/>
                <a:cs typeface="+mn-cs"/>
              </a:rPr>
              <a:t>the</a:t>
            </a:r>
            <a:r>
              <a:rPr lang="es-AR" sz="1200" kern="1200" dirty="0">
                <a:solidFill>
                  <a:schemeClr val="tx1"/>
                </a:solidFill>
                <a:effectLst/>
                <a:latin typeface="+mn-lt"/>
                <a:ea typeface="+mn-ea"/>
                <a:cs typeface="+mn-cs"/>
              </a:rPr>
              <a:t> </a:t>
            </a:r>
            <a:r>
              <a:rPr lang="es-AR" sz="1200" kern="1200" dirty="0" err="1">
                <a:solidFill>
                  <a:schemeClr val="tx1"/>
                </a:solidFill>
                <a:effectLst/>
                <a:latin typeface="+mn-lt"/>
                <a:ea typeface="+mn-ea"/>
                <a:cs typeface="+mn-cs"/>
              </a:rPr>
              <a:t>world</a:t>
            </a:r>
            <a:r>
              <a:rPr lang="es-AR"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AR" sz="1200" kern="1200" dirty="0">
              <a:solidFill>
                <a:schemeClr val="tx1"/>
              </a:solidFill>
              <a:effectLst/>
              <a:latin typeface="+mn-lt"/>
              <a:ea typeface="+mn-ea"/>
              <a:cs typeface="+mn-cs"/>
            </a:endParaRPr>
          </a:p>
          <a:p>
            <a:endParaRPr lang="es-AR" dirty="0"/>
          </a:p>
        </p:txBody>
      </p:sp>
      <p:sp>
        <p:nvSpPr>
          <p:cNvPr id="4" name="Marcador de número de diapositiva 3"/>
          <p:cNvSpPr>
            <a:spLocks noGrp="1"/>
          </p:cNvSpPr>
          <p:nvPr>
            <p:ph type="sldNum" sz="quarter" idx="10"/>
          </p:nvPr>
        </p:nvSpPr>
        <p:spPr/>
        <p:txBody>
          <a:bodyPr/>
          <a:lstStyle/>
          <a:p>
            <a:fld id="{CAC6C154-A5C2-45D9-A185-8599AB7650AD}" type="slidenum">
              <a:rPr lang="es-AR" smtClean="0"/>
              <a:t>3</a:t>
            </a:fld>
            <a:endParaRPr lang="es-AR"/>
          </a:p>
        </p:txBody>
      </p:sp>
    </p:spTree>
    <p:extLst>
      <p:ext uri="{BB962C8B-B14F-4D97-AF65-F5344CB8AC3E}">
        <p14:creationId xmlns:p14="http://schemas.microsoft.com/office/powerpoint/2010/main" val="3577043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AR" dirty="0" err="1"/>
              <a:t>Africa's</a:t>
            </a:r>
            <a:r>
              <a:rPr lang="es-AR" dirty="0"/>
              <a:t> total </a:t>
            </a:r>
            <a:r>
              <a:rPr lang="es-AR" dirty="0" err="1"/>
              <a:t>trade</a:t>
            </a:r>
            <a:r>
              <a:rPr lang="es-AR" dirty="0"/>
              <a:t> </a:t>
            </a:r>
            <a:r>
              <a:rPr lang="es-AR" dirty="0" err="1"/>
              <a:t>weight</a:t>
            </a:r>
            <a:r>
              <a:rPr lang="es-AR" dirty="0"/>
              <a:t> in LAC has </a:t>
            </a:r>
            <a:r>
              <a:rPr lang="es-AR" dirty="0" err="1"/>
              <a:t>remained</a:t>
            </a:r>
            <a:r>
              <a:rPr lang="es-AR" dirty="0"/>
              <a:t> </a:t>
            </a:r>
            <a:r>
              <a:rPr lang="es-AR" dirty="0" err="1"/>
              <a:t>around</a:t>
            </a:r>
            <a:r>
              <a:rPr lang="es-AR" dirty="0"/>
              <a:t> 2%, </a:t>
            </a:r>
            <a:r>
              <a:rPr lang="es-AR" dirty="0" err="1"/>
              <a:t>while</a:t>
            </a:r>
            <a:r>
              <a:rPr lang="es-AR" dirty="0"/>
              <a:t> </a:t>
            </a:r>
            <a:r>
              <a:rPr lang="es-AR" dirty="0" err="1"/>
              <a:t>the</a:t>
            </a:r>
            <a:r>
              <a:rPr lang="es-AR" dirty="0"/>
              <a:t> reverse </a:t>
            </a:r>
            <a:r>
              <a:rPr lang="es-AR" dirty="0" err="1"/>
              <a:t>went</a:t>
            </a:r>
            <a:r>
              <a:rPr lang="es-AR" dirty="0"/>
              <a:t> </a:t>
            </a:r>
            <a:r>
              <a:rPr lang="es-AR" dirty="0" err="1"/>
              <a:t>from</a:t>
            </a:r>
            <a:r>
              <a:rPr lang="es-AR" dirty="0"/>
              <a:t> 3% (in </a:t>
            </a:r>
            <a:r>
              <a:rPr lang="es-AR" dirty="0" err="1"/>
              <a:t>the</a:t>
            </a:r>
            <a:r>
              <a:rPr lang="es-AR" dirty="0"/>
              <a:t> </a:t>
            </a:r>
            <a:r>
              <a:rPr lang="es-AR" dirty="0" err="1"/>
              <a:t>first</a:t>
            </a:r>
            <a:r>
              <a:rPr lang="es-AR" dirty="0"/>
              <a:t> </a:t>
            </a:r>
            <a:r>
              <a:rPr lang="es-AR" dirty="0" err="1"/>
              <a:t>years</a:t>
            </a:r>
            <a:r>
              <a:rPr lang="es-AR" dirty="0"/>
              <a:t> of </a:t>
            </a:r>
            <a:r>
              <a:rPr lang="es-AR" dirty="0" err="1"/>
              <a:t>the</a:t>
            </a:r>
            <a:r>
              <a:rPr lang="es-AR" dirty="0"/>
              <a:t> new </a:t>
            </a:r>
            <a:r>
              <a:rPr lang="es-AR" dirty="0" err="1"/>
              <a:t>century</a:t>
            </a:r>
            <a:r>
              <a:rPr lang="es-AR" dirty="0"/>
              <a:t>) up to 6% (in 2011, </a:t>
            </a:r>
            <a:r>
              <a:rPr lang="es-AR" dirty="0" err="1"/>
              <a:t>but</a:t>
            </a:r>
            <a:r>
              <a:rPr lang="es-AR" dirty="0"/>
              <a:t> </a:t>
            </a:r>
            <a:r>
              <a:rPr lang="es-AR" dirty="0" err="1"/>
              <a:t>falling</a:t>
            </a:r>
            <a:r>
              <a:rPr lang="es-AR" dirty="0"/>
              <a:t> </a:t>
            </a:r>
            <a:r>
              <a:rPr lang="es-AR" dirty="0" err="1"/>
              <a:t>sharply</a:t>
            </a:r>
            <a:r>
              <a:rPr lang="es-AR" dirty="0"/>
              <a:t> in </a:t>
            </a:r>
            <a:r>
              <a:rPr lang="es-AR" dirty="0" err="1"/>
              <a:t>the</a:t>
            </a:r>
            <a:r>
              <a:rPr lang="es-AR" dirty="0"/>
              <a:t> </a:t>
            </a:r>
            <a:r>
              <a:rPr lang="es-AR" dirty="0" err="1"/>
              <a:t>following</a:t>
            </a:r>
            <a:r>
              <a:rPr lang="es-AR" dirty="0"/>
              <a:t> </a:t>
            </a:r>
            <a:r>
              <a:rPr lang="es-AR" dirty="0" err="1"/>
              <a:t>years</a:t>
            </a:r>
            <a:r>
              <a:rPr lang="es-AR" dirty="0"/>
              <a:t>). </a:t>
            </a:r>
            <a:r>
              <a:rPr lang="es-AR" dirty="0" err="1"/>
              <a:t>Comtrade</a:t>
            </a:r>
            <a:r>
              <a:rPr lang="es-AR" dirty="0"/>
              <a:t> data </a:t>
            </a:r>
            <a:r>
              <a:rPr lang="es-AR" dirty="0" err="1"/>
              <a:t>for</a:t>
            </a:r>
            <a:r>
              <a:rPr lang="es-AR" dirty="0"/>
              <a:t> </a:t>
            </a:r>
            <a:r>
              <a:rPr lang="es-AR" dirty="0" err="1"/>
              <a:t>the</a:t>
            </a:r>
            <a:r>
              <a:rPr lang="es-AR" dirty="0"/>
              <a:t> </a:t>
            </a:r>
            <a:r>
              <a:rPr lang="es-AR" dirty="0" err="1"/>
              <a:t>period</a:t>
            </a:r>
            <a:r>
              <a:rPr lang="es-AR" dirty="0"/>
              <a:t> 2000-2013.</a:t>
            </a:r>
          </a:p>
          <a:p>
            <a:r>
              <a:rPr lang="es-AR" dirty="0"/>
              <a:t>In </a:t>
            </a:r>
            <a:r>
              <a:rPr lang="es-AR" dirty="0" err="1"/>
              <a:t>parallel</a:t>
            </a:r>
            <a:r>
              <a:rPr lang="es-AR" dirty="0"/>
              <a:t>, and </a:t>
            </a:r>
            <a:r>
              <a:rPr lang="es-AR" dirty="0" err="1"/>
              <a:t>despite</a:t>
            </a:r>
            <a:r>
              <a:rPr lang="es-AR" dirty="0"/>
              <a:t> a </a:t>
            </a:r>
            <a:r>
              <a:rPr lang="es-AR" dirty="0" err="1"/>
              <a:t>slight</a:t>
            </a:r>
            <a:r>
              <a:rPr lang="es-AR" dirty="0"/>
              <a:t> </a:t>
            </a:r>
            <a:r>
              <a:rPr lang="es-AR" dirty="0" err="1"/>
              <a:t>rebound</a:t>
            </a:r>
            <a:r>
              <a:rPr lang="es-AR" dirty="0"/>
              <a:t> in </a:t>
            </a:r>
            <a:r>
              <a:rPr lang="es-AR" dirty="0" err="1"/>
              <a:t>the</a:t>
            </a:r>
            <a:r>
              <a:rPr lang="es-AR" dirty="0"/>
              <a:t> </a:t>
            </a:r>
            <a:r>
              <a:rPr lang="es-AR" dirty="0" err="1"/>
              <a:t>first</a:t>
            </a:r>
            <a:r>
              <a:rPr lang="es-AR" dirty="0"/>
              <a:t> </a:t>
            </a:r>
            <a:r>
              <a:rPr lang="es-AR" dirty="0" err="1"/>
              <a:t>decade</a:t>
            </a:r>
            <a:r>
              <a:rPr lang="es-AR" dirty="0"/>
              <a:t> of </a:t>
            </a:r>
            <a:r>
              <a:rPr lang="es-AR" dirty="0" err="1"/>
              <a:t>the</a:t>
            </a:r>
            <a:r>
              <a:rPr lang="es-AR" dirty="0"/>
              <a:t> 21st </a:t>
            </a:r>
            <a:r>
              <a:rPr lang="es-AR" dirty="0" err="1"/>
              <a:t>century</a:t>
            </a:r>
            <a:r>
              <a:rPr lang="es-AR" dirty="0"/>
              <a:t>, </a:t>
            </a:r>
            <a:r>
              <a:rPr lang="es-AR" dirty="0" err="1"/>
              <a:t>both</a:t>
            </a:r>
            <a:r>
              <a:rPr lang="es-AR" dirty="0"/>
              <a:t> </a:t>
            </a:r>
            <a:r>
              <a:rPr lang="es-AR" dirty="0" err="1"/>
              <a:t>regions</a:t>
            </a:r>
            <a:r>
              <a:rPr lang="es-AR" dirty="0"/>
              <a:t> show a </a:t>
            </a:r>
            <a:r>
              <a:rPr lang="es-AR" dirty="0" err="1"/>
              <a:t>declining</a:t>
            </a:r>
            <a:r>
              <a:rPr lang="es-AR" dirty="0"/>
              <a:t> </a:t>
            </a:r>
            <a:r>
              <a:rPr lang="es-AR" dirty="0" err="1"/>
              <a:t>relevance</a:t>
            </a:r>
            <a:r>
              <a:rPr lang="es-AR" dirty="0"/>
              <a:t> in total </a:t>
            </a:r>
            <a:r>
              <a:rPr lang="es-AR" dirty="0" err="1"/>
              <a:t>international</a:t>
            </a:r>
            <a:r>
              <a:rPr lang="es-AR" dirty="0"/>
              <a:t> </a:t>
            </a:r>
            <a:r>
              <a:rPr lang="es-AR" dirty="0" err="1"/>
              <a:t>trade</a:t>
            </a:r>
            <a:r>
              <a:rPr lang="es-AR" dirty="0"/>
              <a:t>.</a:t>
            </a:r>
          </a:p>
        </p:txBody>
      </p:sp>
      <p:sp>
        <p:nvSpPr>
          <p:cNvPr id="4" name="Marcador de número de diapositiva 3"/>
          <p:cNvSpPr>
            <a:spLocks noGrp="1"/>
          </p:cNvSpPr>
          <p:nvPr>
            <p:ph type="sldNum" sz="quarter" idx="10"/>
          </p:nvPr>
        </p:nvSpPr>
        <p:spPr/>
        <p:txBody>
          <a:bodyPr/>
          <a:lstStyle/>
          <a:p>
            <a:fld id="{CAC6C154-A5C2-45D9-A185-8599AB7650AD}" type="slidenum">
              <a:rPr lang="es-AR" smtClean="0"/>
              <a:t>8</a:t>
            </a:fld>
            <a:endParaRPr lang="es-AR"/>
          </a:p>
        </p:txBody>
      </p:sp>
    </p:spTree>
    <p:extLst>
      <p:ext uri="{BB962C8B-B14F-4D97-AF65-F5344CB8AC3E}">
        <p14:creationId xmlns:p14="http://schemas.microsoft.com/office/powerpoint/2010/main" val="454882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AR" dirty="0"/>
              <a:t>Solo 9 relaciones bilaterales explican</a:t>
            </a:r>
            <a:r>
              <a:rPr lang="es-AR" baseline="0" dirty="0"/>
              <a:t> 64% del comercio total regional. Los </a:t>
            </a:r>
            <a:r>
              <a:rPr lang="es-AR" baseline="0" dirty="0" err="1"/>
              <a:t>pricnipales</a:t>
            </a:r>
            <a:r>
              <a:rPr lang="es-AR" baseline="0" dirty="0"/>
              <a:t> socios son </a:t>
            </a:r>
            <a:r>
              <a:rPr lang="es-AR" baseline="0" dirty="0" err="1"/>
              <a:t>brasil</a:t>
            </a:r>
            <a:r>
              <a:rPr lang="es-AR" baseline="0" dirty="0"/>
              <a:t>, argentina, </a:t>
            </a:r>
            <a:r>
              <a:rPr lang="es-AR" baseline="0" dirty="0" err="1"/>
              <a:t>argelia</a:t>
            </a:r>
            <a:r>
              <a:rPr lang="es-AR" baseline="0" dirty="0"/>
              <a:t>, </a:t>
            </a:r>
            <a:r>
              <a:rPr lang="es-AR" baseline="0" dirty="0" err="1"/>
              <a:t>egipto</a:t>
            </a:r>
            <a:r>
              <a:rPr lang="es-AR" baseline="0" dirty="0"/>
              <a:t>, </a:t>
            </a:r>
            <a:r>
              <a:rPr lang="es-AR" baseline="0" dirty="0" err="1"/>
              <a:t>sudágrica</a:t>
            </a:r>
            <a:r>
              <a:rPr lang="es-AR" baseline="0" dirty="0"/>
              <a:t>, </a:t>
            </a:r>
            <a:r>
              <a:rPr lang="es-AR" baseline="0" dirty="0" err="1"/>
              <a:t>angola</a:t>
            </a:r>
            <a:r>
              <a:rPr lang="es-AR" baseline="0" dirty="0"/>
              <a:t>, marruecos y </a:t>
            </a:r>
            <a:r>
              <a:rPr lang="es-AR" baseline="0" dirty="0" err="1"/>
              <a:t>nigeria</a:t>
            </a:r>
            <a:r>
              <a:rPr lang="es-AR" baseline="0" dirty="0"/>
              <a:t>.</a:t>
            </a:r>
            <a:endParaRPr lang="es-AR" dirty="0"/>
          </a:p>
        </p:txBody>
      </p:sp>
    </p:spTree>
    <p:extLst>
      <p:ext uri="{BB962C8B-B14F-4D97-AF65-F5344CB8AC3E}">
        <p14:creationId xmlns:p14="http://schemas.microsoft.com/office/powerpoint/2010/main" val="37457755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a:t>Solo para mostrar una foto general. En cuanto a</a:t>
            </a:r>
            <a:r>
              <a:rPr lang="es-AR" baseline="0" dirty="0"/>
              <a:t>l ingreso de IED, creció más rápido hacia LAC que hacia África. LAC como se ve en las barras tiene una importancia considerable como receptor, más que </a:t>
            </a:r>
            <a:r>
              <a:rPr lang="es-AR" baseline="0" dirty="0" err="1"/>
              <a:t>Africa</a:t>
            </a:r>
            <a:r>
              <a:rPr lang="es-AR" baseline="0" dirty="0"/>
              <a:t>. La captación de IED por parte de </a:t>
            </a:r>
            <a:r>
              <a:rPr lang="es-AR" baseline="0" dirty="0" err="1"/>
              <a:t>africa</a:t>
            </a:r>
            <a:r>
              <a:rPr lang="es-AR" baseline="0" dirty="0"/>
              <a:t> es mucho más baja.</a:t>
            </a:r>
            <a:endParaRPr lang="es-AR" dirty="0"/>
          </a:p>
        </p:txBody>
      </p:sp>
      <p:sp>
        <p:nvSpPr>
          <p:cNvPr id="4" name="3 Marcador de número de diapositiva"/>
          <p:cNvSpPr>
            <a:spLocks noGrp="1"/>
          </p:cNvSpPr>
          <p:nvPr>
            <p:ph type="sldNum" sz="quarter" idx="10"/>
          </p:nvPr>
        </p:nvSpPr>
        <p:spPr/>
        <p:txBody>
          <a:bodyPr/>
          <a:lstStyle/>
          <a:p>
            <a:fld id="{90898301-D70F-452E-9B94-E642492C657C}" type="slidenum">
              <a:rPr lang="es-AR" smtClean="0"/>
              <a:pPr/>
              <a:t>20</a:t>
            </a:fld>
            <a:endParaRPr lang="es-AR"/>
          </a:p>
        </p:txBody>
      </p:sp>
    </p:spTree>
    <p:extLst>
      <p:ext uri="{BB962C8B-B14F-4D97-AF65-F5344CB8AC3E}">
        <p14:creationId xmlns:p14="http://schemas.microsoft.com/office/powerpoint/2010/main" val="1239324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AR" dirty="0"/>
              <a:t>Algo</a:t>
            </a:r>
            <a:r>
              <a:rPr lang="es-AR" baseline="0" dirty="0"/>
              <a:t> parecido pasa como origen de inversiones hacia el resto del mundo, donde </a:t>
            </a:r>
            <a:r>
              <a:rPr lang="es-AR" baseline="0" dirty="0" err="1"/>
              <a:t>africa</a:t>
            </a:r>
            <a:r>
              <a:rPr lang="es-AR" baseline="0" dirty="0"/>
              <a:t> tiene un papel de menor peso.</a:t>
            </a:r>
            <a:endParaRPr lang="es-AR" dirty="0"/>
          </a:p>
        </p:txBody>
      </p:sp>
      <p:sp>
        <p:nvSpPr>
          <p:cNvPr id="4" name="3 Marcador de número de diapositiva"/>
          <p:cNvSpPr>
            <a:spLocks noGrp="1"/>
          </p:cNvSpPr>
          <p:nvPr>
            <p:ph type="sldNum" sz="quarter" idx="10"/>
          </p:nvPr>
        </p:nvSpPr>
        <p:spPr/>
        <p:txBody>
          <a:bodyPr/>
          <a:lstStyle/>
          <a:p>
            <a:fld id="{90898301-D70F-452E-9B94-E642492C657C}" type="slidenum">
              <a:rPr lang="es-AR" smtClean="0"/>
              <a:pPr/>
              <a:t>21</a:t>
            </a:fld>
            <a:endParaRPr lang="es-AR"/>
          </a:p>
        </p:txBody>
      </p:sp>
    </p:spTree>
    <p:extLst>
      <p:ext uri="{BB962C8B-B14F-4D97-AF65-F5344CB8AC3E}">
        <p14:creationId xmlns:p14="http://schemas.microsoft.com/office/powerpoint/2010/main" val="2667492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n-GB" sz="1200" b="0" kern="1200" dirty="0">
                <a:solidFill>
                  <a:schemeClr val="tx1"/>
                </a:solidFill>
                <a:effectLst/>
                <a:latin typeface="+mn-lt"/>
                <a:ea typeface="+mn-ea"/>
                <a:cs typeface="+mn-cs"/>
              </a:rPr>
              <a:t>Los </a:t>
            </a:r>
            <a:r>
              <a:rPr lang="en-GB" sz="1200" b="0" kern="1200" dirty="0" err="1">
                <a:solidFill>
                  <a:schemeClr val="tx1"/>
                </a:solidFill>
                <a:effectLst/>
                <a:latin typeface="+mn-lt"/>
                <a:ea typeface="+mn-ea"/>
                <a:cs typeface="+mn-cs"/>
              </a:rPr>
              <a:t>flujos</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bilaterales</a:t>
            </a:r>
            <a:r>
              <a:rPr lang="en-GB" sz="1200" b="0" kern="1200" dirty="0">
                <a:solidFill>
                  <a:schemeClr val="tx1"/>
                </a:solidFill>
                <a:effectLst/>
                <a:latin typeface="+mn-lt"/>
                <a:ea typeface="+mn-ea"/>
                <a:cs typeface="+mn-cs"/>
              </a:rPr>
              <a:t> de IED </a:t>
            </a:r>
            <a:r>
              <a:rPr lang="en-GB" sz="1200" b="0" kern="1200" dirty="0" err="1">
                <a:solidFill>
                  <a:schemeClr val="tx1"/>
                </a:solidFill>
                <a:effectLst/>
                <a:latin typeface="+mn-lt"/>
                <a:ea typeface="+mn-ea"/>
                <a:cs typeface="+mn-cs"/>
              </a:rPr>
              <a:t>muestran</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que</a:t>
            </a:r>
            <a:r>
              <a:rPr lang="en-GB" sz="1200" b="0" kern="1200" dirty="0">
                <a:solidFill>
                  <a:schemeClr val="tx1"/>
                </a:solidFill>
                <a:effectLst/>
                <a:latin typeface="+mn-lt"/>
                <a:ea typeface="+mn-ea"/>
                <a:cs typeface="+mn-cs"/>
              </a:rPr>
              <a:t> la </a:t>
            </a:r>
            <a:r>
              <a:rPr lang="en-GB" sz="1200" b="0" kern="1200" dirty="0" err="1">
                <a:solidFill>
                  <a:schemeClr val="tx1"/>
                </a:solidFill>
                <a:effectLst/>
                <a:latin typeface="+mn-lt"/>
                <a:ea typeface="+mn-ea"/>
                <a:cs typeface="+mn-cs"/>
              </a:rPr>
              <a:t>importancia</a:t>
            </a:r>
            <a:r>
              <a:rPr lang="en-GB" sz="1200" b="0" kern="1200" dirty="0">
                <a:solidFill>
                  <a:schemeClr val="tx1"/>
                </a:solidFill>
                <a:effectLst/>
                <a:latin typeface="+mn-lt"/>
                <a:ea typeface="+mn-ea"/>
                <a:cs typeface="+mn-cs"/>
              </a:rPr>
              <a:t> de </a:t>
            </a:r>
            <a:r>
              <a:rPr lang="en-GB" sz="1200" b="0" kern="1200" dirty="0" err="1">
                <a:solidFill>
                  <a:schemeClr val="tx1"/>
                </a:solidFill>
                <a:effectLst/>
                <a:latin typeface="+mn-lt"/>
                <a:ea typeface="+mn-ea"/>
                <a:cs typeface="+mn-cs"/>
              </a:rPr>
              <a:t>lac</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para</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africa</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es</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escasa</a:t>
            </a:r>
            <a:r>
              <a:rPr lang="en-GB" sz="1200" b="0" kern="1200" dirty="0">
                <a:solidFill>
                  <a:schemeClr val="tx1"/>
                </a:solidFill>
                <a:effectLst/>
                <a:latin typeface="+mn-lt"/>
                <a:ea typeface="+mn-ea"/>
                <a:cs typeface="+mn-cs"/>
              </a:rPr>
              <a:t>,</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explica</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menos</a:t>
            </a:r>
            <a:r>
              <a:rPr lang="en-GB" sz="1200" b="0" kern="1200" baseline="0" dirty="0">
                <a:solidFill>
                  <a:schemeClr val="tx1"/>
                </a:solidFill>
                <a:effectLst/>
                <a:latin typeface="+mn-lt"/>
                <a:ea typeface="+mn-ea"/>
                <a:cs typeface="+mn-cs"/>
              </a:rPr>
              <a:t> del1% de </a:t>
            </a:r>
            <a:r>
              <a:rPr lang="en-GB" sz="1200" b="0" kern="1200" baseline="0" dirty="0" err="1">
                <a:solidFill>
                  <a:schemeClr val="tx1"/>
                </a:solidFill>
                <a:effectLst/>
                <a:latin typeface="+mn-lt"/>
                <a:ea typeface="+mn-ea"/>
                <a:cs typeface="+mn-cs"/>
              </a:rPr>
              <a:t>sus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proyectos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greenfield</a:t>
            </a:r>
            <a:r>
              <a:rPr lang="en-GB" sz="1200" b="0" kern="1200" baseline="0" dirty="0">
                <a:solidFill>
                  <a:schemeClr val="tx1"/>
                </a:solidFill>
                <a:effectLst/>
                <a:latin typeface="+mn-lt"/>
                <a:ea typeface="+mn-ea"/>
                <a:cs typeface="+mn-cs"/>
              </a:rPr>
              <a:t> y 1,2% </a:t>
            </a:r>
            <a:r>
              <a:rPr lang="en-GB" sz="1200" b="0" kern="1200" baseline="0" dirty="0" err="1">
                <a:solidFill>
                  <a:schemeClr val="tx1"/>
                </a:solidFill>
                <a:effectLst/>
                <a:latin typeface="+mn-lt"/>
                <a:ea typeface="+mn-ea"/>
                <a:cs typeface="+mn-cs"/>
              </a:rPr>
              <a:t>si</a:t>
            </a:r>
            <a:r>
              <a:rPr lang="en-GB" sz="1200" b="0" kern="1200" baseline="0" dirty="0">
                <a:solidFill>
                  <a:schemeClr val="tx1"/>
                </a:solidFill>
                <a:effectLst/>
                <a:latin typeface="+mn-lt"/>
                <a:ea typeface="+mn-ea"/>
                <a:cs typeface="+mn-cs"/>
              </a:rPr>
              <a:t> se </a:t>
            </a:r>
            <a:r>
              <a:rPr lang="en-GB" sz="1200" b="0" kern="1200" baseline="0" dirty="0" err="1">
                <a:solidFill>
                  <a:schemeClr val="tx1"/>
                </a:solidFill>
                <a:effectLst/>
                <a:latin typeface="+mn-lt"/>
                <a:ea typeface="+mn-ea"/>
                <a:cs typeface="+mn-cs"/>
              </a:rPr>
              <a:t>toma</a:t>
            </a:r>
            <a:r>
              <a:rPr lang="en-GB" sz="1200" b="0" kern="1200" baseline="0" dirty="0">
                <a:solidFill>
                  <a:schemeClr val="tx1"/>
                </a:solidFill>
                <a:effectLst/>
                <a:latin typeface="+mn-lt"/>
                <a:ea typeface="+mn-ea"/>
                <a:cs typeface="+mn-cs"/>
              </a:rPr>
              <a:t> en </a:t>
            </a:r>
            <a:r>
              <a:rPr lang="en-GB" sz="1200" b="0" kern="1200" baseline="0" dirty="0" err="1">
                <a:solidFill>
                  <a:schemeClr val="tx1"/>
                </a:solidFill>
                <a:effectLst/>
                <a:latin typeface="+mn-lt"/>
                <a:ea typeface="+mn-ea"/>
                <a:cs typeface="+mn-cs"/>
              </a:rPr>
              <a:t>cuenta</a:t>
            </a:r>
            <a:r>
              <a:rPr lang="en-GB" sz="1200" b="0" kern="1200" baseline="0" dirty="0">
                <a:solidFill>
                  <a:schemeClr val="tx1"/>
                </a:solidFill>
                <a:effectLst/>
                <a:latin typeface="+mn-lt"/>
                <a:ea typeface="+mn-ea"/>
                <a:cs typeface="+mn-cs"/>
              </a:rPr>
              <a:t> el capital </a:t>
            </a:r>
            <a:r>
              <a:rPr lang="en-GB" sz="1200" b="0" kern="1200" baseline="0" dirty="0" err="1">
                <a:solidFill>
                  <a:schemeClr val="tx1"/>
                </a:solidFill>
                <a:effectLst/>
                <a:latin typeface="+mn-lt"/>
                <a:ea typeface="+mn-ea"/>
                <a:cs typeface="+mn-cs"/>
              </a:rPr>
              <a:t>invertido</a:t>
            </a:r>
            <a:r>
              <a:rPr lang="en-GB" sz="1200" b="0" kern="1200" baseline="0" dirty="0">
                <a:solidFill>
                  <a:schemeClr val="tx1"/>
                </a:solidFill>
                <a:effectLst/>
                <a:latin typeface="+mn-lt"/>
                <a:ea typeface="+mn-ea"/>
                <a:cs typeface="+mn-cs"/>
              </a:rPr>
              <a:t>. Lac </a:t>
            </a:r>
            <a:r>
              <a:rPr lang="en-GB" sz="1200" b="0" kern="1200" baseline="0" dirty="0" err="1">
                <a:solidFill>
                  <a:schemeClr val="tx1"/>
                </a:solidFill>
                <a:effectLst/>
                <a:latin typeface="+mn-lt"/>
                <a:ea typeface="+mn-ea"/>
                <a:cs typeface="+mn-cs"/>
              </a:rPr>
              <a:t>es</a:t>
            </a:r>
            <a:r>
              <a:rPr lang="en-GB" sz="1200" b="0" kern="1200" baseline="0" dirty="0">
                <a:solidFill>
                  <a:schemeClr val="tx1"/>
                </a:solidFill>
                <a:effectLst/>
                <a:latin typeface="+mn-lt"/>
                <a:ea typeface="+mn-ea"/>
                <a:cs typeface="+mn-cs"/>
              </a:rPr>
              <a:t> la </a:t>
            </a:r>
            <a:r>
              <a:rPr lang="en-GB" sz="1200" b="0" kern="1200" baseline="0" dirty="0" err="1">
                <a:solidFill>
                  <a:schemeClr val="tx1"/>
                </a:solidFill>
                <a:effectLst/>
                <a:latin typeface="+mn-lt"/>
                <a:ea typeface="+mn-ea"/>
                <a:cs typeface="+mn-cs"/>
              </a:rPr>
              <a:t>región</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menos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importante</a:t>
            </a:r>
            <a:r>
              <a:rPr lang="en-GB" sz="1200" b="0" kern="1200" baseline="0" dirty="0">
                <a:solidFill>
                  <a:schemeClr val="tx1"/>
                </a:solidFill>
                <a:effectLst/>
                <a:latin typeface="+mn-lt"/>
                <a:ea typeface="+mn-ea"/>
                <a:cs typeface="+mn-cs"/>
              </a:rPr>
              <a:t> de </a:t>
            </a:r>
            <a:r>
              <a:rPr lang="en-GB" sz="1200" b="0" kern="1200" baseline="0" dirty="0" err="1">
                <a:solidFill>
                  <a:schemeClr val="tx1"/>
                </a:solidFill>
                <a:effectLst/>
                <a:latin typeface="+mn-lt"/>
                <a:ea typeface="+mn-ea"/>
                <a:cs typeface="+mn-cs"/>
              </a:rPr>
              <a:t>todas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las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regiones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inversoras</a:t>
            </a:r>
            <a:r>
              <a:rPr lang="en-GB" sz="1200" b="0" kern="1200" baseline="0" dirty="0">
                <a:solidFill>
                  <a:schemeClr val="tx1"/>
                </a:solidFill>
                <a:effectLst/>
                <a:latin typeface="+mn-lt"/>
                <a:ea typeface="+mn-ea"/>
                <a:cs typeface="+mn-cs"/>
              </a:rPr>
              <a:t> en </a:t>
            </a:r>
            <a:r>
              <a:rPr lang="en-GB" sz="1200" b="0" kern="1200" baseline="0" dirty="0" err="1">
                <a:solidFill>
                  <a:schemeClr val="tx1"/>
                </a:solidFill>
                <a:effectLst/>
                <a:latin typeface="+mn-lt"/>
                <a:ea typeface="+mn-ea"/>
                <a:cs typeface="+mn-cs"/>
              </a:rPr>
              <a:t>africa</a:t>
            </a:r>
            <a:r>
              <a:rPr lang="en-GB" sz="1200" b="0" kern="1200" baseline="0" dirty="0">
                <a:solidFill>
                  <a:schemeClr val="tx1"/>
                </a:solidFill>
                <a:effectLst/>
                <a:latin typeface="+mn-lt"/>
                <a:ea typeface="+mn-ea"/>
                <a:cs typeface="+mn-cs"/>
              </a:rPr>
              <a:t>.</a:t>
            </a:r>
            <a:endParaRPr lang="en-GB" sz="1200" b="0" kern="1200" dirty="0">
              <a:solidFill>
                <a:schemeClr val="tx1"/>
              </a:solidFill>
              <a:effectLst/>
              <a:latin typeface="+mn-lt"/>
              <a:ea typeface="+mn-ea"/>
              <a:cs typeface="+mn-cs"/>
            </a:endParaRPr>
          </a:p>
          <a:p>
            <a:r>
              <a:rPr lang="en-GB" sz="1200" b="0" kern="1200" dirty="0">
                <a:solidFill>
                  <a:schemeClr val="tx1"/>
                </a:solidFill>
                <a:effectLst/>
                <a:latin typeface="+mn-lt"/>
                <a:ea typeface="+mn-ea"/>
                <a:cs typeface="+mn-cs"/>
              </a:rPr>
              <a:t>Africa </a:t>
            </a:r>
            <a:r>
              <a:rPr lang="en-GB" sz="1200" b="0" kern="1200" dirty="0" err="1">
                <a:solidFill>
                  <a:schemeClr val="tx1"/>
                </a:solidFill>
                <a:effectLst/>
                <a:latin typeface="+mn-lt"/>
                <a:ea typeface="+mn-ea"/>
                <a:cs typeface="+mn-cs"/>
              </a:rPr>
              <a:t>es</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menos</a:t>
            </a:r>
            <a:r>
              <a:rPr lang="en-GB" sz="1200" b="0" kern="1200" dirty="0">
                <a:solidFill>
                  <a:schemeClr val="tx1"/>
                </a:solidFill>
                <a:effectLst/>
                <a:latin typeface="+mn-lt"/>
                <a:ea typeface="+mn-ea"/>
                <a:cs typeface="+mn-cs"/>
              </a:rPr>
              <a:t> </a:t>
            </a:r>
            <a:r>
              <a:rPr lang="en-GB" sz="1200" b="0" kern="1200" dirty="0" err="1">
                <a:solidFill>
                  <a:schemeClr val="tx1"/>
                </a:solidFill>
                <a:effectLst/>
                <a:latin typeface="+mn-lt"/>
                <a:ea typeface="+mn-ea"/>
                <a:cs typeface="+mn-cs"/>
              </a:rPr>
              <a:t>importante</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aún</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como</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origen</a:t>
            </a:r>
            <a:r>
              <a:rPr lang="en-GB" sz="1200" b="0" kern="1200" baseline="0" dirty="0">
                <a:solidFill>
                  <a:schemeClr val="tx1"/>
                </a:solidFill>
                <a:effectLst/>
                <a:latin typeface="+mn-lt"/>
                <a:ea typeface="+mn-ea"/>
                <a:cs typeface="+mn-cs"/>
              </a:rPr>
              <a:t>  de </a:t>
            </a:r>
            <a:r>
              <a:rPr lang="en-GB" sz="1200" b="0" kern="1200" baseline="0" dirty="0" err="1">
                <a:solidFill>
                  <a:schemeClr val="tx1"/>
                </a:solidFill>
                <a:effectLst/>
                <a:latin typeface="+mn-lt"/>
                <a:ea typeface="+mn-ea"/>
                <a:cs typeface="+mn-cs"/>
              </a:rPr>
              <a:t>ied</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greenfield</a:t>
            </a:r>
            <a:r>
              <a:rPr lang="en-GB" sz="1200" b="0" kern="1200" baseline="0" dirty="0">
                <a:solidFill>
                  <a:schemeClr val="tx1"/>
                </a:solidFill>
                <a:effectLst/>
                <a:latin typeface="+mn-lt"/>
                <a:ea typeface="+mn-ea"/>
                <a:cs typeface="+mn-cs"/>
              </a:rPr>
              <a:t> en </a:t>
            </a:r>
            <a:r>
              <a:rPr lang="en-GB" sz="1200" b="0" kern="1200" baseline="0" dirty="0" err="1">
                <a:solidFill>
                  <a:schemeClr val="tx1"/>
                </a:solidFill>
                <a:effectLst/>
                <a:latin typeface="+mn-lt"/>
                <a:ea typeface="+mn-ea"/>
                <a:cs typeface="+mn-cs"/>
              </a:rPr>
              <a:t>lac</a:t>
            </a:r>
            <a:r>
              <a:rPr lang="en-GB" sz="1200" b="0" kern="1200" baseline="0" dirty="0">
                <a:solidFill>
                  <a:schemeClr val="tx1"/>
                </a:solidFill>
                <a:effectLst/>
                <a:latin typeface="+mn-lt"/>
                <a:ea typeface="+mn-ea"/>
                <a:cs typeface="+mn-cs"/>
              </a:rPr>
              <a:t>, solo </a:t>
            </a:r>
            <a:r>
              <a:rPr lang="en-GB" sz="1200" b="0" kern="1200" baseline="0" dirty="0" err="1">
                <a:solidFill>
                  <a:schemeClr val="tx1"/>
                </a:solidFill>
                <a:effectLst/>
                <a:latin typeface="+mn-lt"/>
                <a:ea typeface="+mn-ea"/>
                <a:cs typeface="+mn-cs"/>
              </a:rPr>
              <a:t>explica</a:t>
            </a:r>
            <a:r>
              <a:rPr lang="en-GB" sz="1200" b="0" kern="1200" baseline="0" dirty="0">
                <a:solidFill>
                  <a:schemeClr val="tx1"/>
                </a:solidFill>
                <a:effectLst/>
                <a:latin typeface="+mn-lt"/>
                <a:ea typeface="+mn-ea"/>
                <a:cs typeface="+mn-cs"/>
              </a:rPr>
              <a:t> 0,5% de los </a:t>
            </a:r>
            <a:r>
              <a:rPr lang="en-GB" sz="1200" b="0" kern="1200" baseline="0" dirty="0" err="1">
                <a:solidFill>
                  <a:schemeClr val="tx1"/>
                </a:solidFill>
                <a:effectLst/>
                <a:latin typeface="+mn-lt"/>
                <a:ea typeface="+mn-ea"/>
                <a:cs typeface="+mn-cs"/>
              </a:rPr>
              <a:t>proyectos</a:t>
            </a:r>
            <a:r>
              <a:rPr lang="en-GB" sz="1200" b="0" kern="1200" baseline="0" dirty="0">
                <a:solidFill>
                  <a:schemeClr val="tx1"/>
                </a:solidFill>
                <a:effectLst/>
                <a:latin typeface="+mn-lt"/>
                <a:ea typeface="+mn-ea"/>
                <a:cs typeface="+mn-cs"/>
              </a:rPr>
              <a:t> y del capital </a:t>
            </a:r>
            <a:r>
              <a:rPr lang="en-GB" sz="1200" b="0" kern="1200" baseline="0" dirty="0" err="1">
                <a:solidFill>
                  <a:schemeClr val="tx1"/>
                </a:solidFill>
                <a:effectLst/>
                <a:latin typeface="+mn-lt"/>
                <a:ea typeface="+mn-ea"/>
                <a:cs typeface="+mn-cs"/>
              </a:rPr>
              <a:t>invertido</a:t>
            </a:r>
            <a:r>
              <a:rPr lang="en-GB" sz="1200" b="0" kern="1200" baseline="0" dirty="0">
                <a:solidFill>
                  <a:schemeClr val="tx1"/>
                </a:solidFill>
                <a:effectLst/>
                <a:latin typeface="+mn-lt"/>
                <a:ea typeface="+mn-ea"/>
                <a:cs typeface="+mn-cs"/>
              </a:rPr>
              <a:t>.</a:t>
            </a:r>
          </a:p>
          <a:p>
            <a:r>
              <a:rPr lang="en-GB" sz="1200" b="0" kern="1200" baseline="0" dirty="0">
                <a:solidFill>
                  <a:schemeClr val="tx1"/>
                </a:solidFill>
                <a:effectLst/>
                <a:latin typeface="+mn-lt"/>
                <a:ea typeface="+mn-ea"/>
                <a:cs typeface="+mn-cs"/>
              </a:rPr>
              <a:t>La </a:t>
            </a:r>
            <a:r>
              <a:rPr lang="en-GB" sz="1200" b="0" kern="1200" baseline="0" dirty="0" err="1">
                <a:solidFill>
                  <a:schemeClr val="tx1"/>
                </a:solidFill>
                <a:effectLst/>
                <a:latin typeface="+mn-lt"/>
                <a:ea typeface="+mn-ea"/>
                <a:cs typeface="+mn-cs"/>
              </a:rPr>
              <a:t>diferencia</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por</a:t>
            </a:r>
            <a:r>
              <a:rPr lang="en-GB" sz="1200" b="0" kern="1200" baseline="0" dirty="0">
                <a:solidFill>
                  <a:schemeClr val="tx1"/>
                </a:solidFill>
                <a:effectLst/>
                <a:latin typeface="+mn-lt"/>
                <a:ea typeface="+mn-ea"/>
                <a:cs typeface="+mn-cs"/>
              </a:rPr>
              <a:t> capital </a:t>
            </a:r>
            <a:r>
              <a:rPr lang="en-GB" sz="1200" b="0" kern="1200" baseline="0" dirty="0" err="1">
                <a:solidFill>
                  <a:schemeClr val="tx1"/>
                </a:solidFill>
                <a:effectLst/>
                <a:latin typeface="+mn-lt"/>
                <a:ea typeface="+mn-ea"/>
                <a:cs typeface="+mn-cs"/>
              </a:rPr>
              <a:t>invertido</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es</a:t>
            </a:r>
            <a:r>
              <a:rPr lang="en-GB" sz="1200" b="0" kern="1200" baseline="0" dirty="0">
                <a:solidFill>
                  <a:schemeClr val="tx1"/>
                </a:solidFill>
                <a:effectLst/>
                <a:latin typeface="+mn-lt"/>
                <a:ea typeface="+mn-ea"/>
                <a:cs typeface="+mn-cs"/>
              </a:rPr>
              <a:t> mayor entre </a:t>
            </a:r>
            <a:r>
              <a:rPr lang="en-GB" sz="1200" b="0" kern="1200" baseline="0" dirty="0" err="1">
                <a:solidFill>
                  <a:schemeClr val="tx1"/>
                </a:solidFill>
                <a:effectLst/>
                <a:latin typeface="+mn-lt"/>
                <a:ea typeface="+mn-ea"/>
                <a:cs typeface="+mn-cs"/>
              </a:rPr>
              <a:t>las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regiones</a:t>
            </a:r>
            <a:r>
              <a:rPr lang="en-GB" sz="1200" b="0" kern="1200" baseline="0" dirty="0">
                <a:solidFill>
                  <a:schemeClr val="tx1"/>
                </a:solidFill>
                <a:effectLst/>
                <a:latin typeface="+mn-lt"/>
                <a:ea typeface="+mn-ea"/>
                <a:cs typeface="+mn-cs"/>
              </a:rPr>
              <a:t> dado </a:t>
            </a:r>
            <a:r>
              <a:rPr lang="en-GB" sz="1200" b="0" kern="1200" baseline="0" dirty="0" err="1">
                <a:solidFill>
                  <a:schemeClr val="tx1"/>
                </a:solidFill>
                <a:effectLst/>
                <a:latin typeface="+mn-lt"/>
                <a:ea typeface="+mn-ea"/>
                <a:cs typeface="+mn-cs"/>
              </a:rPr>
              <a:t>que</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africa</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invierte</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fundamentalmente</a:t>
            </a:r>
            <a:r>
              <a:rPr lang="en-GB" sz="1200" b="0" kern="1200" baseline="0" dirty="0">
                <a:solidFill>
                  <a:schemeClr val="tx1"/>
                </a:solidFill>
                <a:effectLst/>
                <a:latin typeface="+mn-lt"/>
                <a:ea typeface="+mn-ea"/>
                <a:cs typeface="+mn-cs"/>
              </a:rPr>
              <a:t> en el sector </a:t>
            </a:r>
            <a:r>
              <a:rPr lang="en-GB" sz="1200" b="0" kern="1200" baseline="0" dirty="0" err="1">
                <a:solidFill>
                  <a:schemeClr val="tx1"/>
                </a:solidFill>
                <a:effectLst/>
                <a:latin typeface="+mn-lt"/>
                <a:ea typeface="+mn-ea"/>
                <a:cs typeface="+mn-cs"/>
              </a:rPr>
              <a:t>financiero</a:t>
            </a:r>
            <a:r>
              <a:rPr lang="en-GB" sz="1200" b="0" kern="1200" baseline="0" dirty="0">
                <a:solidFill>
                  <a:schemeClr val="tx1"/>
                </a:solidFill>
                <a:effectLst/>
                <a:latin typeface="+mn-lt"/>
                <a:ea typeface="+mn-ea"/>
                <a:cs typeface="+mn-cs"/>
              </a:rPr>
              <a:t> de </a:t>
            </a:r>
            <a:r>
              <a:rPr lang="en-GB" sz="1200" b="0" kern="1200" baseline="0" dirty="0" err="1">
                <a:solidFill>
                  <a:schemeClr val="tx1"/>
                </a:solidFill>
                <a:effectLst/>
                <a:latin typeface="+mn-lt"/>
                <a:ea typeface="+mn-ea"/>
                <a:cs typeface="+mn-cs"/>
              </a:rPr>
              <a:t>lac</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que</a:t>
            </a:r>
            <a:r>
              <a:rPr lang="en-GB" sz="1200" b="0" kern="1200" baseline="0" dirty="0">
                <a:solidFill>
                  <a:schemeClr val="tx1"/>
                </a:solidFill>
                <a:effectLst/>
                <a:latin typeface="+mn-lt"/>
                <a:ea typeface="+mn-ea"/>
                <a:cs typeface="+mn-cs"/>
              </a:rPr>
              <a:t> no </a:t>
            </a:r>
            <a:r>
              <a:rPr lang="en-GB" sz="1200" b="0" kern="1200" baseline="0" dirty="0" err="1">
                <a:solidFill>
                  <a:schemeClr val="tx1"/>
                </a:solidFill>
                <a:effectLst/>
                <a:latin typeface="+mn-lt"/>
                <a:ea typeface="+mn-ea"/>
                <a:cs typeface="+mn-cs"/>
              </a:rPr>
              <a:t>es</a:t>
            </a:r>
            <a:r>
              <a:rPr lang="en-GB" sz="1200" b="0" kern="1200" baseline="0" dirty="0">
                <a:solidFill>
                  <a:schemeClr val="tx1"/>
                </a:solidFill>
                <a:effectLst/>
                <a:latin typeface="+mn-lt"/>
                <a:ea typeface="+mn-ea"/>
                <a:cs typeface="+mn-cs"/>
              </a:rPr>
              <a:t> capital </a:t>
            </a:r>
            <a:r>
              <a:rPr lang="en-GB" sz="1200" b="0" kern="1200" baseline="0" dirty="0" err="1">
                <a:solidFill>
                  <a:schemeClr val="tx1"/>
                </a:solidFill>
                <a:effectLst/>
                <a:latin typeface="+mn-lt"/>
                <a:ea typeface="+mn-ea"/>
                <a:cs typeface="+mn-cs"/>
              </a:rPr>
              <a:t>intensivo</a:t>
            </a:r>
            <a:r>
              <a:rPr lang="en-GB" sz="1200" b="0" kern="1200" baseline="0" dirty="0">
                <a:solidFill>
                  <a:schemeClr val="tx1"/>
                </a:solidFill>
                <a:effectLst/>
                <a:latin typeface="+mn-lt"/>
                <a:ea typeface="+mn-ea"/>
                <a:cs typeface="+mn-cs"/>
              </a:rPr>
              <a:t>. Las </a:t>
            </a:r>
            <a:r>
              <a:rPr lang="en-GB" sz="1200" b="0" kern="1200" baseline="0" dirty="0" err="1">
                <a:solidFill>
                  <a:schemeClr val="tx1"/>
                </a:solidFill>
                <a:effectLst/>
                <a:latin typeface="+mn-lt"/>
                <a:ea typeface="+mn-ea"/>
                <a:cs typeface="+mn-cs"/>
              </a:rPr>
              <a:t>inversiones</a:t>
            </a:r>
            <a:r>
              <a:rPr lang="en-GB" sz="1200" b="0" kern="1200" baseline="0" dirty="0">
                <a:solidFill>
                  <a:schemeClr val="tx1"/>
                </a:solidFill>
                <a:effectLst/>
                <a:latin typeface="+mn-lt"/>
                <a:ea typeface="+mn-ea"/>
                <a:cs typeface="+mn-cs"/>
              </a:rPr>
              <a:t> de </a:t>
            </a:r>
            <a:r>
              <a:rPr lang="en-GB" sz="1200" b="0" kern="1200" baseline="0" dirty="0" err="1">
                <a:solidFill>
                  <a:schemeClr val="tx1"/>
                </a:solidFill>
                <a:effectLst/>
                <a:latin typeface="+mn-lt"/>
                <a:ea typeface="+mn-ea"/>
                <a:cs typeface="+mn-cs"/>
              </a:rPr>
              <a:t>lac</a:t>
            </a:r>
            <a:r>
              <a:rPr lang="en-GB" sz="1200" b="0" kern="1200" baseline="0" dirty="0">
                <a:solidFill>
                  <a:schemeClr val="tx1"/>
                </a:solidFill>
                <a:effectLst/>
                <a:latin typeface="+mn-lt"/>
                <a:ea typeface="+mn-ea"/>
                <a:cs typeface="+mn-cs"/>
              </a:rPr>
              <a:t> en </a:t>
            </a:r>
            <a:r>
              <a:rPr lang="en-GB" sz="1200" b="0" kern="1200" baseline="0" dirty="0" err="1">
                <a:solidFill>
                  <a:schemeClr val="tx1"/>
                </a:solidFill>
                <a:effectLst/>
                <a:latin typeface="+mn-lt"/>
                <a:ea typeface="+mn-ea"/>
                <a:cs typeface="+mn-cs"/>
              </a:rPr>
              <a:t>africa</a:t>
            </a:r>
            <a:r>
              <a:rPr lang="en-GB" sz="1200" b="0" kern="1200" baseline="0" dirty="0">
                <a:solidFill>
                  <a:schemeClr val="tx1"/>
                </a:solidFill>
                <a:effectLst/>
                <a:latin typeface="+mn-lt"/>
                <a:ea typeface="+mn-ea"/>
                <a:cs typeface="+mn-cs"/>
              </a:rPr>
              <a:t> son </a:t>
            </a:r>
            <a:r>
              <a:rPr lang="en-GB" sz="1200" b="0" kern="1200" baseline="0" dirty="0" err="1">
                <a:solidFill>
                  <a:schemeClr val="tx1"/>
                </a:solidFill>
                <a:effectLst/>
                <a:latin typeface="+mn-lt"/>
                <a:ea typeface="+mn-ea"/>
                <a:cs typeface="+mn-cs"/>
              </a:rPr>
              <a:t>más</a:t>
            </a:r>
            <a:r>
              <a:rPr lang="en-GB" sz="1200" b="0" kern="1200" baseline="0" dirty="0">
                <a:solidFill>
                  <a:schemeClr val="tx1"/>
                </a:solidFill>
                <a:effectLst/>
                <a:latin typeface="+mn-lt"/>
                <a:ea typeface="+mn-ea"/>
                <a:cs typeface="+mn-cs"/>
              </a:rPr>
              <a:t> capital </a:t>
            </a:r>
            <a:r>
              <a:rPr lang="en-GB" sz="1200" b="0" kern="1200" baseline="0" dirty="0" err="1">
                <a:solidFill>
                  <a:schemeClr val="tx1"/>
                </a:solidFill>
                <a:effectLst/>
                <a:latin typeface="+mn-lt"/>
                <a:ea typeface="+mn-ea"/>
                <a:cs typeface="+mn-cs"/>
              </a:rPr>
              <a:t>intensivas</a:t>
            </a:r>
            <a:r>
              <a:rPr lang="en-GB" sz="1200" b="0" kern="1200" baseline="0" dirty="0">
                <a:solidFill>
                  <a:schemeClr val="tx1"/>
                </a:solidFill>
                <a:effectLst/>
                <a:latin typeface="+mn-lt"/>
                <a:ea typeface="+mn-ea"/>
                <a:cs typeface="+mn-cs"/>
              </a:rPr>
              <a:t> dado </a:t>
            </a:r>
            <a:r>
              <a:rPr lang="en-GB" sz="1200" b="0" kern="1200" baseline="0" dirty="0" err="1">
                <a:solidFill>
                  <a:schemeClr val="tx1"/>
                </a:solidFill>
                <a:effectLst/>
                <a:latin typeface="+mn-lt"/>
                <a:ea typeface="+mn-ea"/>
                <a:cs typeface="+mn-cs"/>
              </a:rPr>
              <a:t>que</a:t>
            </a:r>
            <a:r>
              <a:rPr lang="en-GB" sz="1200" b="0" kern="1200" baseline="0" dirty="0">
                <a:solidFill>
                  <a:schemeClr val="tx1"/>
                </a:solidFill>
                <a:effectLst/>
                <a:latin typeface="+mn-lt"/>
                <a:ea typeface="+mn-ea"/>
                <a:cs typeface="+mn-cs"/>
              </a:rPr>
              <a:t> son en el sector </a:t>
            </a:r>
            <a:r>
              <a:rPr lang="en-GB" sz="1200" b="0" kern="1200" baseline="0" dirty="0" err="1">
                <a:solidFill>
                  <a:schemeClr val="tx1"/>
                </a:solidFill>
                <a:effectLst/>
                <a:latin typeface="+mn-lt"/>
                <a:ea typeface="+mn-ea"/>
                <a:cs typeface="+mn-cs"/>
              </a:rPr>
              <a:t>primario</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fundamentalmente</a:t>
            </a:r>
            <a:r>
              <a:rPr lang="en-GB" sz="1200" b="0" kern="1200" baseline="0" dirty="0">
                <a:solidFill>
                  <a:schemeClr val="tx1"/>
                </a:solidFill>
                <a:effectLst/>
                <a:latin typeface="+mn-lt"/>
                <a:ea typeface="+mn-ea"/>
                <a:cs typeface="+mn-cs"/>
              </a:rPr>
              <a:t>. Las </a:t>
            </a:r>
            <a:r>
              <a:rPr lang="en-GB" sz="1200" b="0" kern="1200" baseline="0" dirty="0" err="1">
                <a:solidFill>
                  <a:schemeClr val="tx1"/>
                </a:solidFill>
                <a:effectLst/>
                <a:latin typeface="+mn-lt"/>
                <a:ea typeface="+mn-ea"/>
                <a:cs typeface="+mn-cs"/>
              </a:rPr>
              <a:t>inversiones</a:t>
            </a:r>
            <a:r>
              <a:rPr lang="en-GB" sz="1200" b="0" kern="1200" baseline="0" dirty="0">
                <a:solidFill>
                  <a:schemeClr val="tx1"/>
                </a:solidFill>
                <a:effectLst/>
                <a:latin typeface="+mn-lt"/>
                <a:ea typeface="+mn-ea"/>
                <a:cs typeface="+mn-cs"/>
              </a:rPr>
              <a:t> de </a:t>
            </a:r>
            <a:r>
              <a:rPr lang="en-GB" sz="1200" b="0" kern="1200" baseline="0" dirty="0" err="1">
                <a:solidFill>
                  <a:schemeClr val="tx1"/>
                </a:solidFill>
                <a:effectLst/>
                <a:latin typeface="+mn-lt"/>
                <a:ea typeface="+mn-ea"/>
                <a:cs typeface="+mn-cs"/>
              </a:rPr>
              <a:t>africa</a:t>
            </a:r>
            <a:r>
              <a:rPr lang="en-GB" sz="1200" b="0" kern="1200" baseline="0" dirty="0">
                <a:solidFill>
                  <a:schemeClr val="tx1"/>
                </a:solidFill>
                <a:effectLst/>
                <a:latin typeface="+mn-lt"/>
                <a:ea typeface="+mn-ea"/>
                <a:cs typeface="+mn-cs"/>
              </a:rPr>
              <a:t> en </a:t>
            </a:r>
            <a:r>
              <a:rPr lang="en-GB" sz="1200" b="0" kern="1200" baseline="0" dirty="0" err="1">
                <a:solidFill>
                  <a:schemeClr val="tx1"/>
                </a:solidFill>
                <a:effectLst/>
                <a:latin typeface="+mn-lt"/>
                <a:ea typeface="+mn-ea"/>
                <a:cs typeface="+mn-cs"/>
              </a:rPr>
              <a:t>lac</a:t>
            </a:r>
            <a:r>
              <a:rPr lang="en-GB" sz="1200" b="0" kern="1200" baseline="0" dirty="0">
                <a:solidFill>
                  <a:schemeClr val="tx1"/>
                </a:solidFill>
                <a:effectLst/>
                <a:latin typeface="+mn-lt"/>
                <a:ea typeface="+mn-ea"/>
                <a:cs typeface="+mn-cs"/>
              </a:rPr>
              <a:t> son </a:t>
            </a:r>
            <a:r>
              <a:rPr lang="en-GB" sz="1200" b="0" kern="1200" baseline="0" dirty="0" err="1">
                <a:solidFill>
                  <a:schemeClr val="tx1"/>
                </a:solidFill>
                <a:effectLst/>
                <a:latin typeface="+mn-lt"/>
                <a:ea typeface="+mn-ea"/>
                <a:cs typeface="+mn-cs"/>
              </a:rPr>
              <a:t>mas</a:t>
            </a:r>
            <a:r>
              <a:rPr lang="en-GB" sz="1200" b="0" kern="1200" baseline="0" dirty="0">
                <a:solidFill>
                  <a:schemeClr val="tx1"/>
                </a:solidFill>
                <a:effectLst/>
                <a:latin typeface="+mn-lt"/>
                <a:ea typeface="+mn-ea"/>
                <a:cs typeface="+mn-cs"/>
              </a:rPr>
              <a:t> </a:t>
            </a:r>
            <a:r>
              <a:rPr lang="en-GB" sz="1200" b="0" kern="1200" baseline="0" dirty="0" err="1">
                <a:solidFill>
                  <a:schemeClr val="tx1"/>
                </a:solidFill>
                <a:effectLst/>
                <a:latin typeface="+mn-lt"/>
                <a:ea typeface="+mn-ea"/>
                <a:cs typeface="+mn-cs"/>
              </a:rPr>
              <a:t>diversificadas</a:t>
            </a:r>
            <a:r>
              <a:rPr lang="en-GB" sz="1200" b="0" kern="1200" baseline="0" dirty="0">
                <a:solidFill>
                  <a:schemeClr val="tx1"/>
                </a:solidFill>
                <a:effectLst/>
                <a:latin typeface="+mn-lt"/>
                <a:ea typeface="+mn-ea"/>
                <a:cs typeface="+mn-cs"/>
              </a:rPr>
              <a:t> y </a:t>
            </a:r>
            <a:r>
              <a:rPr lang="en-GB" sz="1200" b="0" kern="1200" baseline="0" dirty="0" err="1">
                <a:solidFill>
                  <a:schemeClr val="tx1"/>
                </a:solidFill>
                <a:effectLst/>
                <a:latin typeface="+mn-lt"/>
                <a:ea typeface="+mn-ea"/>
                <a:cs typeface="+mn-cs"/>
              </a:rPr>
              <a:t>tienen</a:t>
            </a:r>
            <a:r>
              <a:rPr lang="en-GB" sz="1200" b="0" kern="1200" baseline="0" dirty="0">
                <a:solidFill>
                  <a:schemeClr val="tx1"/>
                </a:solidFill>
                <a:effectLst/>
                <a:latin typeface="+mn-lt"/>
                <a:ea typeface="+mn-ea"/>
                <a:cs typeface="+mn-cs"/>
              </a:rPr>
              <a:t> mayor </a:t>
            </a:r>
            <a:r>
              <a:rPr lang="en-GB" sz="1200" b="0" kern="1200" baseline="0" dirty="0" err="1">
                <a:solidFill>
                  <a:schemeClr val="tx1"/>
                </a:solidFill>
                <a:effectLst/>
                <a:latin typeface="+mn-lt"/>
                <a:ea typeface="+mn-ea"/>
                <a:cs typeface="+mn-cs"/>
              </a:rPr>
              <a:t>participación</a:t>
            </a:r>
            <a:r>
              <a:rPr lang="en-GB" sz="1200" b="0" kern="1200" baseline="0" dirty="0">
                <a:solidFill>
                  <a:schemeClr val="tx1"/>
                </a:solidFill>
                <a:effectLst/>
                <a:latin typeface="+mn-lt"/>
                <a:ea typeface="+mn-ea"/>
                <a:cs typeface="+mn-cs"/>
              </a:rPr>
              <a:t> del sector </a:t>
            </a:r>
            <a:r>
              <a:rPr lang="en-GB" sz="1200" b="0" kern="1200" baseline="0" dirty="0" err="1">
                <a:solidFill>
                  <a:schemeClr val="tx1"/>
                </a:solidFill>
                <a:effectLst/>
                <a:latin typeface="+mn-lt"/>
                <a:ea typeface="+mn-ea"/>
                <a:cs typeface="+mn-cs"/>
              </a:rPr>
              <a:t>servicios</a:t>
            </a:r>
            <a:r>
              <a:rPr lang="en-GB" sz="1200" b="0" kern="1200" baseline="0" dirty="0">
                <a:solidFill>
                  <a:schemeClr val="tx1"/>
                </a:solidFill>
                <a:effectLst/>
                <a:latin typeface="+mn-lt"/>
                <a:ea typeface="+mn-ea"/>
                <a:cs typeface="+mn-cs"/>
              </a:rPr>
              <a:t>.</a:t>
            </a:r>
            <a:endParaRPr lang="en-GB" sz="1200" b="0" kern="1200" dirty="0">
              <a:solidFill>
                <a:schemeClr val="tx1"/>
              </a:solidFill>
              <a:effectLst/>
              <a:latin typeface="+mn-lt"/>
              <a:ea typeface="+mn-ea"/>
              <a:cs typeface="+mn-cs"/>
            </a:endParaRPr>
          </a:p>
          <a:p>
            <a:endParaRPr lang="en-GB" sz="1200" b="0" kern="1200" dirty="0">
              <a:solidFill>
                <a:schemeClr val="tx1"/>
              </a:solidFill>
              <a:effectLst/>
              <a:latin typeface="+mn-lt"/>
              <a:ea typeface="+mn-ea"/>
              <a:cs typeface="+mn-cs"/>
            </a:endParaRPr>
          </a:p>
          <a:p>
            <a:endParaRPr lang="es-AR" dirty="0"/>
          </a:p>
        </p:txBody>
      </p:sp>
      <p:sp>
        <p:nvSpPr>
          <p:cNvPr id="4" name="3 Marcador de número de diapositiva"/>
          <p:cNvSpPr>
            <a:spLocks noGrp="1"/>
          </p:cNvSpPr>
          <p:nvPr>
            <p:ph type="sldNum" sz="quarter" idx="10"/>
          </p:nvPr>
        </p:nvSpPr>
        <p:spPr/>
        <p:txBody>
          <a:bodyPr/>
          <a:lstStyle/>
          <a:p>
            <a:fld id="{90898301-D70F-452E-9B94-E642492C657C}" type="slidenum">
              <a:rPr lang="es-AR" smtClean="0"/>
              <a:pPr/>
              <a:t>22</a:t>
            </a:fld>
            <a:endParaRPr lang="es-AR"/>
          </a:p>
        </p:txBody>
      </p:sp>
    </p:spTree>
    <p:extLst>
      <p:ext uri="{BB962C8B-B14F-4D97-AF65-F5344CB8AC3E}">
        <p14:creationId xmlns:p14="http://schemas.microsoft.com/office/powerpoint/2010/main" val="233230116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82762"/>
            <a:ext cx="10222992" cy="80683"/>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5000"/>
              </a:lnSpc>
              <a:defRPr sz="7200" b="1" cap="none" baseline="0">
                <a:blipFill dpi="0" rotWithShape="1">
                  <a:blip r:embed="rId4"/>
                  <a:srcRect/>
                  <a:tile tx="6350" ty="-127000" sx="65000" sy="64000" flip="none" algn="tl"/>
                </a:blip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000" b="1">
                <a:solidFill>
                  <a:schemeClr val="accent2">
                    <a:lumMod val="75000"/>
                  </a:schemeClr>
                </a:solidFill>
              </a:defRPr>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editar el estilo de subtítulo del patrón</a:t>
            </a:r>
            <a:endParaRPr lang="en-US" dirty="0"/>
          </a:p>
        </p:txBody>
      </p:sp>
      <p:sp>
        <p:nvSpPr>
          <p:cNvPr id="4" name="Date Placeholder 3"/>
          <p:cNvSpPr>
            <a:spLocks noGrp="1"/>
          </p:cNvSpPr>
          <p:nvPr>
            <p:ph type="dt" sz="half" idx="10"/>
          </p:nvPr>
        </p:nvSpPr>
        <p:spPr/>
        <p:txBody>
          <a:bodyPr/>
          <a:lstStyle/>
          <a:p>
            <a:fld id="{975C83E4-454B-4CF7-A025-B8FDC5378536}"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b="1"/>
            </a:lvl1pPr>
          </a:lstStyle>
          <a:p>
            <a:fld id="{4FAB73BC-B049-4115-A692-8D63A059BFB8}"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6F0A4202-7D70-4018-86C4-FB845F186FD1}"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39902B08-54A8-48F8-9A0E-12459253145C}"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2487F5-33E8-4C12-9E67-88D82476D49E}"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5000"/>
              </a:lnSpc>
              <a:defRPr sz="7200" b="1"/>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b="1">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el estilo de texto del patrón</a:t>
            </a:r>
          </a:p>
        </p:txBody>
      </p:sp>
      <p:sp>
        <p:nvSpPr>
          <p:cNvPr id="4" name="Date Placeholder 3"/>
          <p:cNvSpPr>
            <a:spLocks noGrp="1"/>
          </p:cNvSpPr>
          <p:nvPr>
            <p:ph type="dt" sz="half" idx="10"/>
          </p:nvPr>
        </p:nvSpPr>
        <p:spPr>
          <a:xfrm>
            <a:off x="8593667" y="6272784"/>
            <a:ext cx="2644309" cy="365125"/>
          </a:xfrm>
        </p:spPr>
        <p:txBody>
          <a:bodyPr/>
          <a:lstStyle>
            <a:lvl1pPr>
              <a:defRPr>
                <a:solidFill>
                  <a:schemeClr val="accent2">
                    <a:lumMod val="50000"/>
                  </a:schemeClr>
                </a:solidFill>
              </a:defRPr>
            </a:lvl1pPr>
          </a:lstStyle>
          <a:p>
            <a:fld id="{B3967F35-DDBC-44D4-BC50-A47F1EF875E5}" type="datetime1">
              <a:rPr lang="en-US" smtClean="0"/>
              <a:t>10/2/2016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lvl1pPr>
              <a:defRPr>
                <a:solidFill>
                  <a:schemeClr val="accent2">
                    <a:lumMod val="50000"/>
                  </a:schemeClr>
                </a:solidFill>
              </a:defRPr>
            </a:lvl1p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CD97789-9BBB-4B67-AC51-158EB01533CA}" type="datetime1">
              <a:rPr lang="en-US" smtClean="0"/>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2">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CF094210-22A1-4598-B168-8D6ECD7052C0}" type="datetime1">
              <a:rPr lang="en-US" smtClean="0"/>
              <a:t>10/2/2016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1186809D-85FC-4284-864B-53EFCAE7C962}" type="datetime1">
              <a:rPr lang="en-US" smtClean="0"/>
              <a:t>10/2/2016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A35B8A-A877-4DA9-9CD1-4831D973915A}" type="datetime1">
              <a:rPr lang="en-US" smtClean="0"/>
              <a:t>10/2/2016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p>
            <a:fld id="{D507CA18-A6B3-4773-8D5B-622CF01EC6AB}" type="datetime1">
              <a:rPr lang="en-US" smtClean="0"/>
              <a:t>10/2/2016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2">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el estilo de texto del patrón</a:t>
            </a:r>
          </a:p>
        </p:txBody>
      </p:sp>
      <p:sp>
        <p:nvSpPr>
          <p:cNvPr id="5" name="Date Placeholder 4"/>
          <p:cNvSpPr>
            <a:spLocks noGrp="1"/>
          </p:cNvSpPr>
          <p:nvPr>
            <p:ph type="dt" sz="half" idx="10"/>
          </p:nvPr>
        </p:nvSpPr>
        <p:spPr/>
        <p:txBody>
          <a:bodyPr/>
          <a:lstStyle>
            <a:lvl1pPr>
              <a:defRPr>
                <a:solidFill>
                  <a:schemeClr val="accent2">
                    <a:lumMod val="75000"/>
                  </a:schemeClr>
                </a:solidFill>
              </a:defRPr>
            </a:lvl1pPr>
          </a:lstStyle>
          <a:p>
            <a:fld id="{AEABF3A0-CBF3-42E2-B8F8-2405C416D578}" type="datetime1">
              <a:rPr lang="en-US" smtClean="0"/>
              <a:t>10/2/2016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2">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accent2">
                    <a:lumMod val="50000"/>
                  </a:schemeClr>
                </a:solidFill>
              </a:defRPr>
            </a:lvl1pPr>
          </a:lstStyle>
          <a:p>
            <a:fld id="{28CD4E07-D35A-451A-B820-D38B32CC8D09}" type="datetime1">
              <a:rPr lang="en-US" smtClean="0"/>
              <a:t>10/2/2016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accent2">
                    <a:lumMod val="50000"/>
                  </a:schemeClr>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2">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4800" b="1" kern="1200" cap="none"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hyperlink" Target="http://www.global-migration.inf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chart" Target="../charts/chart10.xml"/></Relationships>
</file>

<file path=ppt/slides/_rels/slide2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image" Target="../media/image3.png"/><Relationship Id="rId1" Type="http://schemas.openxmlformats.org/officeDocument/2006/relationships/slideLayout" Target="../slideLayouts/slideLayout6.xml"/><Relationship Id="rId4" Type="http://schemas.openxmlformats.org/officeDocument/2006/relationships/chart" Target="../charts/chart12.xml"/></Relationships>
</file>

<file path=ppt/slides/_rels/slide24.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n-US" sz="4800" dirty="0"/>
              <a:t>South-South Cooperation as Development Strategy </a:t>
            </a:r>
            <a:endParaRPr lang="es-AR" sz="4800" dirty="0"/>
          </a:p>
        </p:txBody>
      </p:sp>
      <p:sp>
        <p:nvSpPr>
          <p:cNvPr id="3" name="Subtítulo 2"/>
          <p:cNvSpPr>
            <a:spLocks noGrp="1"/>
          </p:cNvSpPr>
          <p:nvPr>
            <p:ph type="subTitle" idx="1"/>
          </p:nvPr>
        </p:nvSpPr>
        <p:spPr>
          <a:xfrm>
            <a:off x="1440909" y="4468031"/>
            <a:ext cx="7891272" cy="1852654"/>
          </a:xfrm>
        </p:spPr>
        <p:txBody>
          <a:bodyPr>
            <a:normAutofit fontScale="85000" lnSpcReduction="20000"/>
          </a:bodyPr>
          <a:lstStyle/>
          <a:p>
            <a:r>
              <a:rPr lang="en-US" dirty="0"/>
              <a:t>Africa and Latin America</a:t>
            </a:r>
          </a:p>
          <a:p>
            <a:endParaRPr lang="en-US" dirty="0"/>
          </a:p>
          <a:p>
            <a:pPr algn="r"/>
            <a:r>
              <a:rPr lang="es-AR" dirty="0"/>
              <a:t>Mariela </a:t>
            </a:r>
            <a:r>
              <a:rPr lang="es-AR" dirty="0" err="1"/>
              <a:t>Bembi</a:t>
            </a:r>
            <a:r>
              <a:rPr lang="es-AR" dirty="0"/>
              <a:t> (UBA) </a:t>
            </a:r>
          </a:p>
          <a:p>
            <a:pPr algn="r"/>
            <a:r>
              <a:rPr lang="es-AR" dirty="0"/>
              <a:t>Jesica de Angelis (UNQ, CONICET, DE&amp;A-UNQ, Bs. As., Argentina)</a:t>
            </a:r>
          </a:p>
          <a:p>
            <a:pPr algn="r"/>
            <a:r>
              <a:rPr lang="es-AR" dirty="0"/>
              <a:t>Andrea </a:t>
            </a:r>
            <a:r>
              <a:rPr lang="es-AR" dirty="0" err="1"/>
              <a:t>Molinari</a:t>
            </a:r>
            <a:r>
              <a:rPr lang="es-AR" dirty="0"/>
              <a:t> (IIEP-BAIRES, CONICET, FCE-UBA, CABA, Argentina)</a:t>
            </a:r>
          </a:p>
          <a:p>
            <a:pPr algn="r"/>
            <a:endParaRPr lang="es-AR" dirty="0"/>
          </a:p>
        </p:txBody>
      </p:sp>
      <p:sp>
        <p:nvSpPr>
          <p:cNvPr id="4" name="CuadroTexto 3"/>
          <p:cNvSpPr txBox="1"/>
          <p:nvPr/>
        </p:nvSpPr>
        <p:spPr>
          <a:xfrm>
            <a:off x="9200271" y="0"/>
            <a:ext cx="2991729" cy="830997"/>
          </a:xfrm>
          <a:prstGeom prst="rect">
            <a:avLst/>
          </a:prstGeom>
          <a:blipFill dpi="0" rotWithShape="1">
            <a:blip r:embed="rId3">
              <a:alphaModFix amt="31000"/>
              <a:duotone>
                <a:schemeClr val="accent2">
                  <a:tint val="70000"/>
                  <a:shade val="63000"/>
                </a:schemeClr>
                <a:schemeClr val="accent2">
                  <a:tint val="10000"/>
                  <a:satMod val="150000"/>
                </a:schemeClr>
              </a:duotone>
            </a:blip>
            <a:srcRect/>
            <a:tile tx="0" ty="0" sx="60000" sy="59000" flip="none" algn="tl"/>
          </a:blipFill>
          <a:ln/>
          <a:effectLst>
            <a:softEdge rad="228600"/>
          </a:effectLst>
        </p:spPr>
        <p:style>
          <a:lnRef idx="1">
            <a:schemeClr val="accent2"/>
          </a:lnRef>
          <a:fillRef idx="2">
            <a:schemeClr val="accent2"/>
          </a:fillRef>
          <a:effectRef idx="1">
            <a:schemeClr val="accent2"/>
          </a:effectRef>
          <a:fontRef idx="minor">
            <a:schemeClr val="dk1"/>
          </a:fontRef>
        </p:style>
        <p:txBody>
          <a:bodyPr wrap="square" rtlCol="0">
            <a:spAutoFit/>
            <a:scene3d>
              <a:camera prst="orthographicFront"/>
              <a:lightRig rig="soft" dir="t">
                <a:rot lat="0" lon="0" rev="15600000"/>
              </a:lightRig>
            </a:scene3d>
            <a:sp3d extrusionH="57150" prstMaterial="softEdge">
              <a:bevelT w="25400" h="38100"/>
            </a:sp3d>
          </a:bodyPr>
          <a:lstStyle/>
          <a:p>
            <a:r>
              <a:rPr lang="en-US" sz="1600" b="1" dirty="0" err="1">
                <a:ln/>
                <a:solidFill>
                  <a:schemeClr val="accent4">
                    <a:lumMod val="50000"/>
                  </a:schemeClr>
                </a:solidFill>
              </a:rPr>
              <a:t>Arnoldshain</a:t>
            </a:r>
            <a:r>
              <a:rPr lang="en-US" sz="1600" b="1" dirty="0">
                <a:ln/>
                <a:solidFill>
                  <a:schemeClr val="accent4">
                    <a:lumMod val="50000"/>
                  </a:schemeClr>
                </a:solidFill>
              </a:rPr>
              <a:t> Seminar XIV “Institutions, Trade, and Economic Policy”</a:t>
            </a:r>
            <a:endParaRPr lang="es-AR" sz="1600" b="1" dirty="0">
              <a:ln/>
              <a:solidFill>
                <a:schemeClr val="accent4">
                  <a:lumMod val="50000"/>
                </a:schemeClr>
              </a:solidFill>
            </a:endParaRPr>
          </a:p>
        </p:txBody>
      </p:sp>
    </p:spTree>
    <p:extLst>
      <p:ext uri="{BB962C8B-B14F-4D97-AF65-F5344CB8AC3E}">
        <p14:creationId xmlns:p14="http://schemas.microsoft.com/office/powerpoint/2010/main" val="1518857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normAutofit fontScale="90000"/>
          </a:bodyPr>
          <a:lstStyle/>
          <a:p>
            <a:r>
              <a:rPr lang="en-US" dirty="0"/>
              <a:t>Commercial potential between Africa and Latin America</a:t>
            </a:r>
            <a:br>
              <a:rPr lang="en-US" dirty="0"/>
            </a:br>
            <a:endParaRPr lang="en-US" dirty="0"/>
          </a:p>
        </p:txBody>
      </p:sp>
      <p:sp>
        <p:nvSpPr>
          <p:cNvPr id="4" name="Marcador de contenido 3"/>
          <p:cNvSpPr>
            <a:spLocks noGrp="1"/>
          </p:cNvSpPr>
          <p:nvPr>
            <p:ph idx="1"/>
          </p:nvPr>
        </p:nvSpPr>
        <p:spPr>
          <a:xfrm>
            <a:off x="1069848" y="2121408"/>
            <a:ext cx="10058400" cy="3899564"/>
          </a:xfrm>
        </p:spPr>
        <p:txBody>
          <a:bodyPr>
            <a:noAutofit/>
          </a:bodyPr>
          <a:lstStyle/>
          <a:p>
            <a:r>
              <a:rPr lang="en-US" sz="2800" dirty="0"/>
              <a:t>“Commercial potential" between two countries = overall trade in the exporting country - current (bilateral) trade.</a:t>
            </a:r>
          </a:p>
          <a:p>
            <a:pPr lvl="1"/>
            <a:r>
              <a:rPr lang="en-US" sz="2600" dirty="0"/>
              <a:t>minimum of one country´s exports - its partner´s imports (discounting the actual bilateral trade).</a:t>
            </a:r>
          </a:p>
          <a:p>
            <a:endParaRPr lang="en-US" sz="2800" dirty="0"/>
          </a:p>
          <a:p>
            <a:endParaRPr lang="en-US" sz="2800" dirty="0"/>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22502927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a:solidFill>
                  <a:schemeClr val="dk1"/>
                </a:solidFill>
              </a:rPr>
              <a:t>African exports´ potential to Latin America</a:t>
            </a:r>
            <a:endParaRPr lang="es-AR" dirty="0"/>
          </a:p>
        </p:txBody>
      </p:sp>
      <p:sp>
        <p:nvSpPr>
          <p:cNvPr id="3" name="Marcador de contenido 2"/>
          <p:cNvSpPr>
            <a:spLocks noGrp="1"/>
          </p:cNvSpPr>
          <p:nvPr>
            <p:ph idx="1"/>
          </p:nvPr>
        </p:nvSpPr>
        <p:spPr>
          <a:xfrm>
            <a:off x="1069848" y="2121407"/>
            <a:ext cx="10058400" cy="4516501"/>
          </a:xfrm>
        </p:spPr>
        <p:txBody>
          <a:bodyPr>
            <a:normAutofit fontScale="70000" lnSpcReduction="20000"/>
          </a:bodyPr>
          <a:lstStyle/>
          <a:p>
            <a:pPr fontAlgn="ctr"/>
            <a:r>
              <a:rPr lang="en-US" dirty="0"/>
              <a:t>Petroleum Oils, Oils Obtained from Bituminous Minerals, Preparations Thereof</a:t>
            </a:r>
            <a:endParaRPr lang="es-AR" dirty="0"/>
          </a:p>
          <a:p>
            <a:pPr fontAlgn="ctr"/>
            <a:r>
              <a:rPr lang="en-US" dirty="0"/>
              <a:t>Petroleum Oils and Oils Obtained from Bituminous Minerals (Crude)</a:t>
            </a:r>
            <a:endParaRPr lang="es-AR" dirty="0"/>
          </a:p>
          <a:p>
            <a:pPr fontAlgn="ctr"/>
            <a:r>
              <a:rPr lang="en-US" dirty="0"/>
              <a:t>Natural Gas</a:t>
            </a:r>
            <a:endParaRPr lang="es-AR" dirty="0"/>
          </a:p>
          <a:p>
            <a:pPr fontAlgn="ctr"/>
            <a:r>
              <a:rPr lang="en-US" dirty="0"/>
              <a:t>Other Vehicles, Spark-ignition Engine Of a cylinder capacity exceeding 1,500cc but not exceeding 3,000cc</a:t>
            </a:r>
            <a:endParaRPr lang="es-AR" dirty="0"/>
          </a:p>
          <a:p>
            <a:pPr fontAlgn="ctr"/>
            <a:r>
              <a:rPr lang="en-US" dirty="0"/>
              <a:t>Bituminous Coal</a:t>
            </a:r>
            <a:endParaRPr lang="es-AR" dirty="0"/>
          </a:p>
          <a:p>
            <a:pPr fontAlgn="ctr"/>
            <a:r>
              <a:rPr lang="en-US" dirty="0"/>
              <a:t>Natural Gas (Liquefied)</a:t>
            </a:r>
            <a:endParaRPr lang="es-AR" dirty="0"/>
          </a:p>
          <a:p>
            <a:pPr fontAlgn="ctr"/>
            <a:r>
              <a:rPr lang="en-US" dirty="0"/>
              <a:t>Propane (</a:t>
            </a:r>
            <a:r>
              <a:rPr lang="en-US" dirty="0" err="1"/>
              <a:t>Liquified</a:t>
            </a:r>
            <a:r>
              <a:rPr lang="en-US" dirty="0"/>
              <a:t>)</a:t>
            </a:r>
            <a:endParaRPr lang="es-AR" dirty="0"/>
          </a:p>
          <a:p>
            <a:pPr fontAlgn="ctr"/>
            <a:r>
              <a:rPr lang="en-US" dirty="0"/>
              <a:t>Refined copper: Cathodes and sections of cathodes</a:t>
            </a:r>
            <a:endParaRPr lang="es-AR" dirty="0"/>
          </a:p>
          <a:p>
            <a:pPr fontAlgn="ctr"/>
            <a:r>
              <a:rPr lang="en-US" dirty="0"/>
              <a:t>Copper Ores and Concentrates</a:t>
            </a:r>
            <a:endParaRPr lang="es-AR" dirty="0"/>
          </a:p>
          <a:p>
            <a:pPr fontAlgn="ctr"/>
            <a:r>
              <a:rPr lang="en-US" dirty="0"/>
              <a:t>Cotton (Not Carded or Combed)</a:t>
            </a:r>
            <a:endParaRPr lang="es-AR" dirty="0"/>
          </a:p>
          <a:p>
            <a:pPr fontAlgn="ctr"/>
            <a:r>
              <a:rPr lang="en-US" dirty="0"/>
              <a:t>Other Petroleum Gases, Gaseous Hydrocarbons (Liquefied)</a:t>
            </a:r>
            <a:endParaRPr lang="es-AR" dirty="0"/>
          </a:p>
          <a:p>
            <a:pPr fontAlgn="ctr"/>
            <a:r>
              <a:rPr lang="en-US" dirty="0"/>
              <a:t>Other Filtering or Purifying Machinery and Apparatus for Gases</a:t>
            </a:r>
            <a:endParaRPr lang="es-AR" dirty="0"/>
          </a:p>
          <a:p>
            <a:pPr fontAlgn="ctr"/>
            <a:r>
              <a:rPr lang="en-US" dirty="0"/>
              <a:t>Motor vehicles for the transport of goods GVW not exceeding 5 metric tons</a:t>
            </a:r>
            <a:endParaRPr lang="es-AR" dirty="0"/>
          </a:p>
          <a:p>
            <a:pPr fontAlgn="ctr"/>
            <a:r>
              <a:rPr lang="en-US" dirty="0"/>
              <a:t>Coal (Other than Anthracite, Bituminous Coal)</a:t>
            </a:r>
            <a:endParaRPr lang="es-AR" dirty="0"/>
          </a:p>
          <a:p>
            <a:pPr fontAlgn="ctr"/>
            <a:r>
              <a:rPr lang="en-US" dirty="0"/>
              <a:t>Ignition Wiring Sets &amp; Other Wiring Sets, for Vehicles, Aircraft or Ship</a:t>
            </a:r>
            <a:endParaRPr lang="es-AR" dirty="0"/>
          </a:p>
          <a:p>
            <a:pPr marL="0" indent="0">
              <a:buNone/>
            </a:pPr>
            <a:endParaRPr lang="es-AR"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983325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n-US" dirty="0">
                <a:solidFill>
                  <a:schemeClr val="dk1"/>
                </a:solidFill>
              </a:rPr>
              <a:t>Latin American exports´ potential to Africa </a:t>
            </a:r>
            <a:endParaRPr lang="es-AR" dirty="0"/>
          </a:p>
        </p:txBody>
      </p:sp>
      <p:sp>
        <p:nvSpPr>
          <p:cNvPr id="3" name="Marcador de contenido 2"/>
          <p:cNvSpPr>
            <a:spLocks noGrp="1"/>
          </p:cNvSpPr>
          <p:nvPr>
            <p:ph idx="1"/>
          </p:nvPr>
        </p:nvSpPr>
        <p:spPr>
          <a:xfrm>
            <a:off x="1069848" y="2121408"/>
            <a:ext cx="10058400" cy="4631084"/>
          </a:xfrm>
        </p:spPr>
        <p:txBody>
          <a:bodyPr>
            <a:normAutofit fontScale="70000" lnSpcReduction="20000"/>
          </a:bodyPr>
          <a:lstStyle/>
          <a:p>
            <a:pPr fontAlgn="ctr"/>
            <a:r>
              <a:rPr lang="en-US" dirty="0"/>
              <a:t>Petroleum Oils, Oils Obtained from Bituminous Minerals, Preparations Thereof</a:t>
            </a:r>
            <a:endParaRPr lang="es-AR" dirty="0"/>
          </a:p>
          <a:p>
            <a:pPr fontAlgn="ctr"/>
            <a:r>
              <a:rPr lang="en-US" dirty="0"/>
              <a:t>Petroleum Oils and Oils Obtained from Bituminous Minerals (Crude)</a:t>
            </a:r>
            <a:endParaRPr lang="es-AR" dirty="0"/>
          </a:p>
          <a:p>
            <a:pPr fontAlgn="ctr"/>
            <a:r>
              <a:rPr lang="en-US" dirty="0"/>
              <a:t>Other Vehicles, Spark-ignition Engine Of a cylinder capacity exceeding 1,500cc but not exceeding 3,000cc</a:t>
            </a:r>
            <a:endParaRPr lang="es-AR" dirty="0"/>
          </a:p>
          <a:p>
            <a:pPr fontAlgn="ctr"/>
            <a:r>
              <a:rPr lang="en-US" dirty="0"/>
              <a:t>Other Vehicles, Spark-ignition Engine Of a cylinder capacity exceeding 1,000cc but not exceeding 1,500cc</a:t>
            </a:r>
            <a:endParaRPr lang="es-AR" dirty="0"/>
          </a:p>
          <a:p>
            <a:pPr fontAlgn="ctr"/>
            <a:r>
              <a:rPr lang="en-US" dirty="0"/>
              <a:t>Transmission Apparatus Incorporating Reception Apparatus</a:t>
            </a:r>
            <a:endParaRPr lang="es-AR" dirty="0"/>
          </a:p>
          <a:p>
            <a:pPr fontAlgn="ctr"/>
            <a:r>
              <a:rPr lang="en-US" dirty="0"/>
              <a:t>Other parts and accessories</a:t>
            </a:r>
            <a:endParaRPr lang="es-AR" dirty="0"/>
          </a:p>
          <a:p>
            <a:pPr fontAlgn="ctr"/>
            <a:r>
              <a:rPr lang="en-US" dirty="0"/>
              <a:t>Other Medicaments (Put up in Packings for Retail Sale)</a:t>
            </a:r>
            <a:endParaRPr lang="es-AR" dirty="0"/>
          </a:p>
          <a:p>
            <a:pPr fontAlgn="ctr"/>
            <a:r>
              <a:rPr lang="en-US" dirty="0"/>
              <a:t>Motor vehicles for the transport of goods GVW not exceeding 5 metric tons</a:t>
            </a:r>
            <a:endParaRPr lang="es-AR" dirty="0"/>
          </a:p>
          <a:p>
            <a:pPr fontAlgn="ctr"/>
            <a:r>
              <a:rPr lang="en-US" dirty="0"/>
              <a:t>Gold in Other Unwrought Forms</a:t>
            </a:r>
            <a:endParaRPr lang="es-AR" dirty="0"/>
          </a:p>
          <a:p>
            <a:pPr fontAlgn="ctr"/>
            <a:r>
              <a:rPr lang="en-US" dirty="0"/>
              <a:t>Floating or submersible drilling or production platforms</a:t>
            </a:r>
            <a:endParaRPr lang="es-AR" dirty="0"/>
          </a:p>
          <a:p>
            <a:pPr fontAlgn="ctr"/>
            <a:r>
              <a:rPr lang="en-US" dirty="0"/>
              <a:t>Gold in Other Semi-manufactured Forms</a:t>
            </a:r>
            <a:endParaRPr lang="es-AR" dirty="0"/>
          </a:p>
          <a:p>
            <a:pPr fontAlgn="ctr"/>
            <a:r>
              <a:rPr lang="en-US" dirty="0"/>
              <a:t>Road tractors for semi-trailers</a:t>
            </a:r>
            <a:endParaRPr lang="es-AR" dirty="0"/>
          </a:p>
          <a:p>
            <a:pPr fontAlgn="ctr"/>
            <a:r>
              <a:rPr lang="en-US" dirty="0"/>
              <a:t>Maize (Not Seed)</a:t>
            </a:r>
            <a:endParaRPr lang="es-AR" dirty="0"/>
          </a:p>
          <a:p>
            <a:pPr fontAlgn="ctr"/>
            <a:r>
              <a:rPr lang="en-US" dirty="0"/>
              <a:t>Other Vehicles, Compression-ignition Engine (diesel) of a cylinder capacity exceeding 1,500cc but not exceeding 2,500cc</a:t>
            </a:r>
            <a:endParaRPr lang="es-AR" dirty="0"/>
          </a:p>
          <a:p>
            <a:pPr fontAlgn="ctr"/>
            <a:r>
              <a:rPr lang="en-US" dirty="0"/>
              <a:t>Other telephony appliances</a:t>
            </a:r>
            <a:endParaRPr lang="es-AR" dirty="0"/>
          </a:p>
          <a:p>
            <a:endParaRPr lang="es-AR"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4467992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FAB73BC-B049-4115-A692-8D63A059BFB8}" type="slidenum">
              <a:rPr lang="en-US" smtClean="0"/>
              <a:t>13</a:t>
            </a:fld>
            <a:endParaRPr lang="en-US" dirty="0"/>
          </a:p>
        </p:txBody>
      </p:sp>
      <p:pic>
        <p:nvPicPr>
          <p:cNvPr id="6" name="Imagen 5"/>
          <p:cNvPicPr>
            <a:picLocks noChangeAspect="1"/>
          </p:cNvPicPr>
          <p:nvPr/>
        </p:nvPicPr>
        <p:blipFill>
          <a:blip r:embed="rId2"/>
          <a:stretch>
            <a:fillRect/>
          </a:stretch>
        </p:blipFill>
        <p:spPr>
          <a:xfrm>
            <a:off x="731520" y="145982"/>
            <a:ext cx="10396025" cy="6491927"/>
          </a:xfrm>
          <a:prstGeom prst="rect">
            <a:avLst/>
          </a:prstGeom>
        </p:spPr>
      </p:pic>
      <p:sp>
        <p:nvSpPr>
          <p:cNvPr id="7" name="CuadroTexto 6"/>
          <p:cNvSpPr txBox="1"/>
          <p:nvPr/>
        </p:nvSpPr>
        <p:spPr>
          <a:xfrm>
            <a:off x="10162376" y="6565209"/>
            <a:ext cx="1930337" cy="276999"/>
          </a:xfrm>
          <a:prstGeom prst="rect">
            <a:avLst/>
          </a:prstGeom>
          <a:noFill/>
        </p:spPr>
        <p:txBody>
          <a:bodyPr wrap="none" rtlCol="0">
            <a:spAutoFit/>
          </a:bodyPr>
          <a:lstStyle/>
          <a:p>
            <a:r>
              <a:rPr lang="es-AR" sz="1200" dirty="0" err="1"/>
              <a:t>Source</a:t>
            </a:r>
            <a:r>
              <a:rPr lang="es-AR" sz="1200" dirty="0"/>
              <a:t>: </a:t>
            </a:r>
            <a:r>
              <a:rPr lang="es-AR" sz="1200" dirty="0" err="1"/>
              <a:t>United</a:t>
            </a:r>
            <a:r>
              <a:rPr lang="es-AR" sz="1200" dirty="0"/>
              <a:t> </a:t>
            </a:r>
            <a:r>
              <a:rPr lang="es-AR" sz="1200" dirty="0" err="1"/>
              <a:t>Nations</a:t>
            </a:r>
            <a:endParaRPr lang="es-AR" sz="1200" dirty="0"/>
          </a:p>
        </p:txBody>
      </p:sp>
    </p:spTree>
    <p:extLst>
      <p:ext uri="{BB962C8B-B14F-4D97-AF65-F5344CB8AC3E}">
        <p14:creationId xmlns:p14="http://schemas.microsoft.com/office/powerpoint/2010/main" val="3037645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4FAB73BC-B049-4115-A692-8D63A059BFB8}" type="slidenum">
              <a:rPr lang="en-US" smtClean="0"/>
              <a:t>14</a:t>
            </a:fld>
            <a:endParaRPr lang="en-US" dirty="0"/>
          </a:p>
        </p:txBody>
      </p:sp>
      <p:pic>
        <p:nvPicPr>
          <p:cNvPr id="3" name="Imagen 2"/>
          <p:cNvPicPr>
            <a:picLocks noChangeAspect="1"/>
          </p:cNvPicPr>
          <p:nvPr/>
        </p:nvPicPr>
        <p:blipFill>
          <a:blip r:embed="rId2"/>
          <a:stretch>
            <a:fillRect/>
          </a:stretch>
        </p:blipFill>
        <p:spPr>
          <a:xfrm>
            <a:off x="1441300" y="392929"/>
            <a:ext cx="9309399" cy="6072142"/>
          </a:xfrm>
          <a:prstGeom prst="rect">
            <a:avLst/>
          </a:prstGeom>
        </p:spPr>
      </p:pic>
      <p:sp>
        <p:nvSpPr>
          <p:cNvPr id="4" name="CuadroTexto 3"/>
          <p:cNvSpPr txBox="1"/>
          <p:nvPr/>
        </p:nvSpPr>
        <p:spPr>
          <a:xfrm>
            <a:off x="10162376" y="6565209"/>
            <a:ext cx="1930337" cy="276999"/>
          </a:xfrm>
          <a:prstGeom prst="rect">
            <a:avLst/>
          </a:prstGeom>
          <a:noFill/>
        </p:spPr>
        <p:txBody>
          <a:bodyPr wrap="none" rtlCol="0">
            <a:spAutoFit/>
          </a:bodyPr>
          <a:lstStyle/>
          <a:p>
            <a:r>
              <a:rPr lang="es-AR" sz="1200" dirty="0" err="1"/>
              <a:t>Source</a:t>
            </a:r>
            <a:r>
              <a:rPr lang="es-AR" sz="1200" dirty="0"/>
              <a:t>: </a:t>
            </a:r>
            <a:r>
              <a:rPr lang="es-AR" sz="1200" dirty="0" err="1"/>
              <a:t>United</a:t>
            </a:r>
            <a:r>
              <a:rPr lang="es-AR" sz="1200" dirty="0"/>
              <a:t> </a:t>
            </a:r>
            <a:r>
              <a:rPr lang="es-AR" sz="1200" dirty="0" err="1"/>
              <a:t>Nations</a:t>
            </a:r>
            <a:endParaRPr lang="es-AR" sz="1200" dirty="0"/>
          </a:p>
        </p:txBody>
      </p:sp>
    </p:spTree>
    <p:extLst>
      <p:ext uri="{BB962C8B-B14F-4D97-AF65-F5344CB8AC3E}">
        <p14:creationId xmlns:p14="http://schemas.microsoft.com/office/powerpoint/2010/main" val="4035596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4FAB73BC-B049-4115-A692-8D63A059BFB8}" type="slidenum">
              <a:rPr lang="en-US" smtClean="0"/>
              <a:t>15</a:t>
            </a:fld>
            <a:endParaRPr lang="en-US" dirty="0"/>
          </a:p>
        </p:txBody>
      </p:sp>
      <p:sp>
        <p:nvSpPr>
          <p:cNvPr id="5" name="Rectángulo 4"/>
          <p:cNvSpPr/>
          <p:nvPr/>
        </p:nvSpPr>
        <p:spPr>
          <a:xfrm>
            <a:off x="1021685" y="465801"/>
            <a:ext cx="4389121" cy="646331"/>
          </a:xfrm>
          <a:prstGeom prst="rect">
            <a:avLst/>
          </a:prstGeom>
        </p:spPr>
        <p:txBody>
          <a:bodyPr wrap="squar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Latin American tertiary students in Sub-Saharan Africa</a:t>
            </a:r>
            <a:endParaRPr lang="en-US" dirty="0"/>
          </a:p>
        </p:txBody>
      </p:sp>
      <p:graphicFrame>
        <p:nvGraphicFramePr>
          <p:cNvPr id="6" name="1 Gráfico"/>
          <p:cNvGraphicFramePr>
            <a:graphicFrameLocks noGrp="1"/>
          </p:cNvGraphicFramePr>
          <p:nvPr>
            <p:extLst>
              <p:ext uri="{D42A27DB-BD31-4B8C-83A1-F6EECF244321}">
                <p14:modId xmlns:p14="http://schemas.microsoft.com/office/powerpoint/2010/main" val="1826658337"/>
              </p:ext>
            </p:extLst>
          </p:nvPr>
        </p:nvGraphicFramePr>
        <p:xfrm>
          <a:off x="5982051" y="1603717"/>
          <a:ext cx="5106573" cy="4515729"/>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ángulo 9"/>
          <p:cNvSpPr/>
          <p:nvPr/>
        </p:nvSpPr>
        <p:spPr>
          <a:xfrm>
            <a:off x="6126011" y="465802"/>
            <a:ext cx="4818654" cy="646331"/>
          </a:xfrm>
          <a:prstGeom prst="rect">
            <a:avLst/>
          </a:prstGeom>
        </p:spPr>
        <p:txBody>
          <a:bodyPr wrap="squar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African tertiary students in Latin America and the Caribbean</a:t>
            </a:r>
            <a:endParaRPr lang="en-US" dirty="0"/>
          </a:p>
        </p:txBody>
      </p:sp>
      <p:graphicFrame>
        <p:nvGraphicFramePr>
          <p:cNvPr id="8" name="1 Gráfico"/>
          <p:cNvGraphicFramePr>
            <a:graphicFrameLocks noGrp="1"/>
          </p:cNvGraphicFramePr>
          <p:nvPr>
            <p:extLst>
              <p:ext uri="{D42A27DB-BD31-4B8C-83A1-F6EECF244321}">
                <p14:modId xmlns:p14="http://schemas.microsoft.com/office/powerpoint/2010/main" val="1039727786"/>
              </p:ext>
            </p:extLst>
          </p:nvPr>
        </p:nvGraphicFramePr>
        <p:xfrm>
          <a:off x="627790" y="1603717"/>
          <a:ext cx="5041490" cy="4403187"/>
        </p:xfrm>
        <a:graphic>
          <a:graphicData uri="http://schemas.openxmlformats.org/drawingml/2006/chart">
            <c:chart xmlns:c="http://schemas.openxmlformats.org/drawingml/2006/chart" xmlns:r="http://schemas.openxmlformats.org/officeDocument/2006/relationships" r:id="rId3"/>
          </a:graphicData>
        </a:graphic>
      </p:graphicFrame>
      <p:sp>
        <p:nvSpPr>
          <p:cNvPr id="9" name="CuadroTexto 8"/>
          <p:cNvSpPr txBox="1"/>
          <p:nvPr/>
        </p:nvSpPr>
        <p:spPr>
          <a:xfrm>
            <a:off x="9501017" y="6581001"/>
            <a:ext cx="1810111" cy="276999"/>
          </a:xfrm>
          <a:prstGeom prst="rect">
            <a:avLst/>
          </a:prstGeom>
          <a:noFill/>
        </p:spPr>
        <p:txBody>
          <a:bodyPr wrap="none" rtlCol="0">
            <a:spAutoFit/>
          </a:bodyPr>
          <a:lstStyle/>
          <a:p>
            <a:r>
              <a:rPr lang="es-AR" sz="1200" dirty="0" err="1"/>
              <a:t>Source</a:t>
            </a:r>
            <a:r>
              <a:rPr lang="es-AR" sz="1200" dirty="0"/>
              <a:t>: UIS UNESCO</a:t>
            </a:r>
          </a:p>
        </p:txBody>
      </p:sp>
    </p:spTree>
    <p:extLst>
      <p:ext uri="{BB962C8B-B14F-4D97-AF65-F5344CB8AC3E}">
        <p14:creationId xmlns:p14="http://schemas.microsoft.com/office/powerpoint/2010/main" val="765057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p:cNvSpPr>
            <a:spLocks noGrp="1"/>
          </p:cNvSpPr>
          <p:nvPr>
            <p:ph type="title"/>
          </p:nvPr>
        </p:nvSpPr>
        <p:spPr/>
        <p:txBody>
          <a:bodyPr/>
          <a:lstStyle/>
          <a:p>
            <a:r>
              <a:rPr lang="en-US" dirty="0"/>
              <a:t>Commercial presence</a:t>
            </a:r>
          </a:p>
        </p:txBody>
      </p:sp>
      <p:sp>
        <p:nvSpPr>
          <p:cNvPr id="4" name="Marcador de contenido 3"/>
          <p:cNvSpPr>
            <a:spLocks noGrp="1"/>
          </p:cNvSpPr>
          <p:nvPr>
            <p:ph idx="1"/>
          </p:nvPr>
        </p:nvSpPr>
        <p:spPr>
          <a:xfrm>
            <a:off x="1069848" y="2121408"/>
            <a:ext cx="10058400" cy="4151376"/>
          </a:xfrm>
        </p:spPr>
        <p:txBody>
          <a:bodyPr>
            <a:normAutofit/>
          </a:bodyPr>
          <a:lstStyle/>
          <a:p>
            <a:r>
              <a:rPr lang="en-US" sz="2400" dirty="0"/>
              <a:t>Africa has been attracting diverse investment projects  with increasing role of sectors not tied to commodities (falling key commodities´ prices): mainly services (ICT and finance sector).</a:t>
            </a:r>
          </a:p>
          <a:p>
            <a:r>
              <a:rPr lang="en-US" sz="2400" dirty="0"/>
              <a:t>LAC: similar trend, with </a:t>
            </a:r>
            <a:r>
              <a:rPr lang="en-US" sz="2400" dirty="0" err="1"/>
              <a:t>FDI</a:t>
            </a:r>
            <a:r>
              <a:rPr lang="en-US" sz="2400" dirty="0"/>
              <a:t> flows shifting from commodity-centered to services sector (ICT and business services), and also in auto components.</a:t>
            </a:r>
          </a:p>
          <a:p>
            <a:r>
              <a:rPr lang="en-US" sz="2400" dirty="0"/>
              <a:t>FT investment projects´ database =&gt; announcements for ten African projects in LAC in software and ICT, nine in business services, and seven in financial services (period 2003-2014).</a:t>
            </a:r>
          </a:p>
        </p:txBody>
      </p:sp>
      <p:sp>
        <p:nvSpPr>
          <p:cNvPr id="2" name="Marcador de número de diapositiva 1"/>
          <p:cNvSpPr>
            <a:spLocks noGrp="1"/>
          </p:cNvSpPr>
          <p:nvPr>
            <p:ph type="sldNum" sz="quarter" idx="12"/>
          </p:nvPr>
        </p:nvSpPr>
        <p:spPr/>
        <p:txBody>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15301550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97983" y="94025"/>
            <a:ext cx="10058400" cy="1609344"/>
          </a:xfrm>
        </p:spPr>
        <p:txBody>
          <a:bodyPr/>
          <a:lstStyle/>
          <a:p>
            <a:r>
              <a:rPr lang="en-US" dirty="0"/>
              <a:t>Commercial presence</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17</a:t>
            </a:fld>
            <a:endParaRPr lang="en-US" dirty="0"/>
          </a:p>
        </p:txBody>
      </p:sp>
      <p:graphicFrame>
        <p:nvGraphicFramePr>
          <p:cNvPr id="6" name="Tabla 5"/>
          <p:cNvGraphicFramePr>
            <a:graphicFrameLocks noGrp="1"/>
          </p:cNvGraphicFramePr>
          <p:nvPr>
            <p:extLst>
              <p:ext uri="{D42A27DB-BD31-4B8C-83A1-F6EECF244321}">
                <p14:modId xmlns:p14="http://schemas.microsoft.com/office/powerpoint/2010/main" val="1542407063"/>
              </p:ext>
            </p:extLst>
          </p:nvPr>
        </p:nvGraphicFramePr>
        <p:xfrm>
          <a:off x="534572" y="2672865"/>
          <a:ext cx="5153270" cy="3632507"/>
        </p:xfrm>
        <a:graphic>
          <a:graphicData uri="http://schemas.openxmlformats.org/drawingml/2006/table">
            <a:tbl>
              <a:tblPr firstRow="1" firstCol="1" bandRow="1">
                <a:tableStyleId>{5C22544A-7EE6-4342-B048-85BDC9FD1C3A}</a:tableStyleId>
              </a:tblPr>
              <a:tblGrid>
                <a:gridCol w="1930080">
                  <a:extLst>
                    <a:ext uri="{9D8B030D-6E8A-4147-A177-3AD203B41FA5}">
                      <a16:colId xmlns:a16="http://schemas.microsoft.com/office/drawing/2014/main" val="1512584723"/>
                    </a:ext>
                  </a:extLst>
                </a:gridCol>
                <a:gridCol w="1611595">
                  <a:extLst>
                    <a:ext uri="{9D8B030D-6E8A-4147-A177-3AD203B41FA5}">
                      <a16:colId xmlns:a16="http://schemas.microsoft.com/office/drawing/2014/main" val="4278482636"/>
                    </a:ext>
                  </a:extLst>
                </a:gridCol>
                <a:gridCol w="1611595">
                  <a:extLst>
                    <a:ext uri="{9D8B030D-6E8A-4147-A177-3AD203B41FA5}">
                      <a16:colId xmlns:a16="http://schemas.microsoft.com/office/drawing/2014/main" val="22626436"/>
                    </a:ext>
                  </a:extLst>
                </a:gridCol>
              </a:tblGrid>
              <a:tr h="309081">
                <a:tc>
                  <a:txBody>
                    <a:bodyPr/>
                    <a:lstStyle/>
                    <a:p>
                      <a:pPr algn="ctr">
                        <a:lnSpc>
                          <a:spcPct val="115000"/>
                        </a:lnSpc>
                        <a:spcAft>
                          <a:spcPts val="0"/>
                        </a:spcAft>
                      </a:pPr>
                      <a:r>
                        <a:rPr lang="en-GB" sz="1100">
                          <a:effectLst/>
                        </a:rPr>
                        <a:t>Sectors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Projects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dirty="0">
                          <a:effectLst/>
                        </a:rPr>
                        <a:t>Capex (</a:t>
                      </a:r>
                      <a:r>
                        <a:rPr lang="en-GB" sz="1100" dirty="0" err="1">
                          <a:effectLst/>
                        </a:rPr>
                        <a:t>usd</a:t>
                      </a:r>
                      <a:r>
                        <a:rPr lang="en-GB" sz="1100" dirty="0">
                          <a:effectLst/>
                        </a:rPr>
                        <a:t>)</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1845907316"/>
                  </a:ext>
                </a:extLst>
              </a:tr>
              <a:tr h="309530">
                <a:tc>
                  <a:txBody>
                    <a:bodyPr/>
                    <a:lstStyle/>
                    <a:p>
                      <a:pPr algn="l">
                        <a:lnSpc>
                          <a:spcPct val="115000"/>
                        </a:lnSpc>
                        <a:spcAft>
                          <a:spcPts val="0"/>
                        </a:spcAft>
                      </a:pPr>
                      <a:r>
                        <a:rPr lang="en-GB" sz="1100">
                          <a:effectLst/>
                        </a:rPr>
                        <a:t>Software &amp; IT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10</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181</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1795702252"/>
                  </a:ext>
                </a:extLst>
              </a:tr>
              <a:tr h="309530">
                <a:tc>
                  <a:txBody>
                    <a:bodyPr/>
                    <a:lstStyle/>
                    <a:p>
                      <a:pPr algn="l">
                        <a:lnSpc>
                          <a:spcPct val="115000"/>
                        </a:lnSpc>
                        <a:spcAft>
                          <a:spcPts val="0"/>
                        </a:spcAft>
                      </a:pPr>
                      <a:r>
                        <a:rPr lang="en-GB" sz="1100">
                          <a:effectLst/>
                        </a:rPr>
                        <a:t>Business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9</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26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2567638530"/>
                  </a:ext>
                </a:extLst>
              </a:tr>
              <a:tr h="309530">
                <a:tc>
                  <a:txBody>
                    <a:bodyPr/>
                    <a:lstStyle/>
                    <a:p>
                      <a:pPr algn="l">
                        <a:lnSpc>
                          <a:spcPct val="115000"/>
                        </a:lnSpc>
                        <a:spcAft>
                          <a:spcPts val="0"/>
                        </a:spcAft>
                      </a:pPr>
                      <a:r>
                        <a:rPr lang="en-GB" sz="1100">
                          <a:effectLst/>
                        </a:rPr>
                        <a:t>Financial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7</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186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561853747"/>
                  </a:ext>
                </a:extLst>
              </a:tr>
              <a:tr h="309530">
                <a:tc>
                  <a:txBody>
                    <a:bodyPr/>
                    <a:lstStyle/>
                    <a:p>
                      <a:pPr algn="l">
                        <a:lnSpc>
                          <a:spcPct val="115000"/>
                        </a:lnSpc>
                        <a:spcAft>
                          <a:spcPts val="0"/>
                        </a:spcAft>
                      </a:pPr>
                      <a:r>
                        <a:rPr lang="en-GB" sz="1100">
                          <a:effectLst/>
                        </a:rPr>
                        <a:t>Communications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5</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294</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2770894690"/>
                  </a:ext>
                </a:extLst>
              </a:tr>
              <a:tr h="309530">
                <a:tc>
                  <a:txBody>
                    <a:bodyPr/>
                    <a:lstStyle/>
                    <a:p>
                      <a:pPr algn="l">
                        <a:lnSpc>
                          <a:spcPct val="115000"/>
                        </a:lnSpc>
                        <a:spcAft>
                          <a:spcPts val="0"/>
                        </a:spcAft>
                      </a:pPr>
                      <a:r>
                        <a:rPr lang="en-GB" sz="1100">
                          <a:effectLst/>
                        </a:rPr>
                        <a:t>Food, tobacco and beverages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2</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dirty="0">
                          <a:effectLst/>
                        </a:rPr>
                        <a:t>49</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1408558400"/>
                  </a:ext>
                </a:extLst>
              </a:tr>
              <a:tr h="309530">
                <a:tc>
                  <a:txBody>
                    <a:bodyPr/>
                    <a:lstStyle/>
                    <a:p>
                      <a:pPr algn="l">
                        <a:lnSpc>
                          <a:spcPct val="115000"/>
                        </a:lnSpc>
                        <a:spcAft>
                          <a:spcPts val="0"/>
                        </a:spcAft>
                      </a:pPr>
                      <a:r>
                        <a:rPr lang="en-GB" sz="1100">
                          <a:effectLst/>
                        </a:rPr>
                        <a:t>Rubber and plastic product</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2</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36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4012541126"/>
                  </a:ext>
                </a:extLst>
              </a:tr>
              <a:tr h="309530">
                <a:tc>
                  <a:txBody>
                    <a:bodyPr/>
                    <a:lstStyle/>
                    <a:p>
                      <a:pPr algn="l">
                        <a:lnSpc>
                          <a:spcPct val="115000"/>
                        </a:lnSpc>
                        <a:spcAft>
                          <a:spcPts val="0"/>
                        </a:spcAft>
                      </a:pPr>
                      <a:r>
                        <a:rPr lang="en-GB" sz="1100">
                          <a:effectLst/>
                        </a:rPr>
                        <a:t>Chemicals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3</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11</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1299442529"/>
                  </a:ext>
                </a:extLst>
              </a:tr>
              <a:tr h="309530">
                <a:tc>
                  <a:txBody>
                    <a:bodyPr/>
                    <a:lstStyle/>
                    <a:p>
                      <a:pPr algn="l">
                        <a:lnSpc>
                          <a:spcPct val="115000"/>
                        </a:lnSpc>
                        <a:spcAft>
                          <a:spcPts val="0"/>
                        </a:spcAft>
                      </a:pPr>
                      <a:r>
                        <a:rPr lang="en-GB" sz="1100">
                          <a:effectLst/>
                        </a:rPr>
                        <a:t>Metals and its manufacture</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7</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1 224</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410308492"/>
                  </a:ext>
                </a:extLst>
              </a:tr>
              <a:tr h="309530">
                <a:tc>
                  <a:txBody>
                    <a:bodyPr/>
                    <a:lstStyle/>
                    <a:p>
                      <a:pPr algn="l">
                        <a:lnSpc>
                          <a:spcPct val="115000"/>
                        </a:lnSpc>
                        <a:spcAft>
                          <a:spcPts val="0"/>
                        </a:spcAft>
                      </a:pPr>
                      <a:r>
                        <a:rPr lang="en-GB" sz="1100">
                          <a:effectLst/>
                        </a:rPr>
                        <a:t>Coal, Oil and Natural Gas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2</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989</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2978057063"/>
                  </a:ext>
                </a:extLst>
              </a:tr>
              <a:tr h="309530">
                <a:tc>
                  <a:txBody>
                    <a:bodyPr/>
                    <a:lstStyle/>
                    <a:p>
                      <a:pPr algn="l">
                        <a:lnSpc>
                          <a:spcPct val="115000"/>
                        </a:lnSpc>
                        <a:spcAft>
                          <a:spcPts val="0"/>
                        </a:spcAft>
                      </a:pPr>
                      <a:r>
                        <a:rPr lang="en-GB" sz="1100">
                          <a:effectLst/>
                        </a:rPr>
                        <a:t>Other</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a:effectLst/>
                        </a:rPr>
                        <a:t>4</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tc>
                  <a:txBody>
                    <a:bodyPr/>
                    <a:lstStyle/>
                    <a:p>
                      <a:pPr algn="ctr">
                        <a:lnSpc>
                          <a:spcPct val="115000"/>
                        </a:lnSpc>
                        <a:spcAft>
                          <a:spcPts val="0"/>
                        </a:spcAft>
                      </a:pPr>
                      <a:r>
                        <a:rPr lang="en-GB" sz="1100" dirty="0">
                          <a:effectLst/>
                        </a:rPr>
                        <a:t>251</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7780" marR="17780" marT="0" marB="0" anchor="ctr"/>
                </a:tc>
                <a:extLst>
                  <a:ext uri="{0D108BD9-81ED-4DB2-BD59-A6C34878D82A}">
                    <a16:rowId xmlns:a16="http://schemas.microsoft.com/office/drawing/2014/main" val="1333484646"/>
                  </a:ext>
                </a:extLst>
              </a:tr>
            </a:tbl>
          </a:graphicData>
        </a:graphic>
      </p:graphicFrame>
      <p:sp>
        <p:nvSpPr>
          <p:cNvPr id="7" name="Rectángulo 6"/>
          <p:cNvSpPr/>
          <p:nvPr/>
        </p:nvSpPr>
        <p:spPr>
          <a:xfrm>
            <a:off x="534572" y="1749535"/>
            <a:ext cx="5153270" cy="646331"/>
          </a:xfrm>
          <a:prstGeom prst="rect">
            <a:avLst/>
          </a:prstGeom>
        </p:spPr>
        <p:txBody>
          <a:bodyPr wrap="square">
            <a:spAutoFit/>
          </a:bodyPr>
          <a:lstStyle/>
          <a:p>
            <a:r>
              <a:rPr lang="en-US" dirty="0">
                <a:latin typeface="Cambria" panose="02040503050406030204" pitchFamily="18" charset="0"/>
                <a:ea typeface="Calibri" panose="020F0502020204030204" pitchFamily="34" charset="0"/>
                <a:cs typeface="Times New Roman" panose="02020603050405020304" pitchFamily="18" charset="0"/>
              </a:rPr>
              <a:t>Sectoral distribution of Greenfield projects from African firms into LAC (2003-Feb2014)</a:t>
            </a:r>
            <a:endParaRPr lang="en-US" dirty="0"/>
          </a:p>
        </p:txBody>
      </p:sp>
      <p:graphicFrame>
        <p:nvGraphicFramePr>
          <p:cNvPr id="8" name="Tabla 7"/>
          <p:cNvGraphicFramePr>
            <a:graphicFrameLocks noGrp="1"/>
          </p:cNvGraphicFramePr>
          <p:nvPr>
            <p:extLst>
              <p:ext uri="{D42A27DB-BD31-4B8C-83A1-F6EECF244321}">
                <p14:modId xmlns:p14="http://schemas.microsoft.com/office/powerpoint/2010/main" val="3103430353"/>
              </p:ext>
            </p:extLst>
          </p:nvPr>
        </p:nvGraphicFramePr>
        <p:xfrm>
          <a:off x="5852161" y="2670647"/>
          <a:ext cx="5304222" cy="3797966"/>
        </p:xfrm>
        <a:graphic>
          <a:graphicData uri="http://schemas.openxmlformats.org/drawingml/2006/table">
            <a:tbl>
              <a:tblPr firstRow="1" firstCol="1" bandRow="1">
                <a:tableStyleId>{5C22544A-7EE6-4342-B048-85BDC9FD1C3A}</a:tableStyleId>
              </a:tblPr>
              <a:tblGrid>
                <a:gridCol w="1768074">
                  <a:extLst>
                    <a:ext uri="{9D8B030D-6E8A-4147-A177-3AD203B41FA5}">
                      <a16:colId xmlns:a16="http://schemas.microsoft.com/office/drawing/2014/main" val="185266933"/>
                    </a:ext>
                  </a:extLst>
                </a:gridCol>
                <a:gridCol w="1768074">
                  <a:extLst>
                    <a:ext uri="{9D8B030D-6E8A-4147-A177-3AD203B41FA5}">
                      <a16:colId xmlns:a16="http://schemas.microsoft.com/office/drawing/2014/main" val="64350536"/>
                    </a:ext>
                  </a:extLst>
                </a:gridCol>
                <a:gridCol w="1768074">
                  <a:extLst>
                    <a:ext uri="{9D8B030D-6E8A-4147-A177-3AD203B41FA5}">
                      <a16:colId xmlns:a16="http://schemas.microsoft.com/office/drawing/2014/main" val="299949090"/>
                    </a:ext>
                  </a:extLst>
                </a:gridCol>
              </a:tblGrid>
              <a:tr h="181696">
                <a:tc>
                  <a:txBody>
                    <a:bodyPr/>
                    <a:lstStyle/>
                    <a:p>
                      <a:pPr algn="ctr">
                        <a:lnSpc>
                          <a:spcPct val="115000"/>
                        </a:lnSpc>
                        <a:spcAft>
                          <a:spcPts val="0"/>
                        </a:spcAft>
                      </a:pPr>
                      <a:r>
                        <a:rPr lang="en-GB" sz="1100">
                          <a:effectLst/>
                        </a:rPr>
                        <a:t>Sector</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Projects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dirty="0">
                          <a:effectLst/>
                        </a:rPr>
                        <a:t>Capex (</a:t>
                      </a:r>
                      <a:r>
                        <a:rPr lang="en-GB" sz="1100" dirty="0" err="1">
                          <a:effectLst/>
                        </a:rPr>
                        <a:t>usd</a:t>
                      </a:r>
                      <a:r>
                        <a:rPr lang="en-GB" sz="1100" dirty="0">
                          <a:effectLst/>
                        </a:rPr>
                        <a:t>)</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850811496"/>
                  </a:ext>
                </a:extLst>
              </a:tr>
              <a:tr h="363392">
                <a:tc>
                  <a:txBody>
                    <a:bodyPr/>
                    <a:lstStyle/>
                    <a:p>
                      <a:pPr algn="l">
                        <a:lnSpc>
                          <a:spcPct val="115000"/>
                        </a:lnSpc>
                        <a:spcAft>
                          <a:spcPts val="0"/>
                        </a:spcAft>
                      </a:pPr>
                      <a:r>
                        <a:rPr lang="en-GB" sz="1100">
                          <a:effectLst/>
                        </a:rPr>
                        <a:t>Coal, Oil and Natural Gas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13</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7 516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38278597"/>
                  </a:ext>
                </a:extLst>
              </a:tr>
              <a:tr h="181696">
                <a:tc>
                  <a:txBody>
                    <a:bodyPr/>
                    <a:lstStyle/>
                    <a:p>
                      <a:pPr algn="l">
                        <a:lnSpc>
                          <a:spcPct val="115000"/>
                        </a:lnSpc>
                        <a:spcAft>
                          <a:spcPts val="0"/>
                        </a:spcAft>
                      </a:pPr>
                      <a:r>
                        <a:rPr lang="en-GB" sz="1100">
                          <a:effectLst/>
                        </a:rPr>
                        <a:t>Financial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9</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99</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0062387"/>
                  </a:ext>
                </a:extLst>
              </a:tr>
              <a:tr h="363392">
                <a:tc>
                  <a:txBody>
                    <a:bodyPr/>
                    <a:lstStyle/>
                    <a:p>
                      <a:pPr algn="l">
                        <a:lnSpc>
                          <a:spcPct val="115000"/>
                        </a:lnSpc>
                        <a:spcAft>
                          <a:spcPts val="0"/>
                        </a:spcAft>
                      </a:pPr>
                      <a:r>
                        <a:rPr lang="en-GB" sz="1100">
                          <a:effectLst/>
                        </a:rPr>
                        <a:t>Metals and its manufacture</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449</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21947269"/>
                  </a:ext>
                </a:extLst>
              </a:tr>
              <a:tr h="181696">
                <a:tc>
                  <a:txBody>
                    <a:bodyPr/>
                    <a:lstStyle/>
                    <a:p>
                      <a:pPr algn="l">
                        <a:lnSpc>
                          <a:spcPct val="115000"/>
                        </a:lnSpc>
                        <a:spcAft>
                          <a:spcPts val="0"/>
                        </a:spcAft>
                      </a:pPr>
                      <a:r>
                        <a:rPr lang="en-GB" sz="1100">
                          <a:effectLst/>
                        </a:rPr>
                        <a:t>Chemicals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5</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358</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0257845"/>
                  </a:ext>
                </a:extLst>
              </a:tr>
              <a:tr h="181696">
                <a:tc>
                  <a:txBody>
                    <a:bodyPr/>
                    <a:lstStyle/>
                    <a:p>
                      <a:pPr algn="l">
                        <a:lnSpc>
                          <a:spcPct val="115000"/>
                        </a:lnSpc>
                        <a:spcAft>
                          <a:spcPts val="0"/>
                        </a:spcAft>
                      </a:pPr>
                      <a:r>
                        <a:rPr lang="en-GB" sz="1100">
                          <a:effectLst/>
                        </a:rPr>
                        <a:t>Automotive</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6</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194</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727849193"/>
                  </a:ext>
                </a:extLst>
              </a:tr>
              <a:tr h="181696">
                <a:tc>
                  <a:txBody>
                    <a:bodyPr/>
                    <a:lstStyle/>
                    <a:p>
                      <a:pPr algn="l">
                        <a:lnSpc>
                          <a:spcPct val="115000"/>
                        </a:lnSpc>
                        <a:spcAft>
                          <a:spcPts val="0"/>
                        </a:spcAft>
                      </a:pPr>
                      <a:r>
                        <a:rPr lang="en-GB" sz="1100">
                          <a:effectLst/>
                        </a:rPr>
                        <a:t>Business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5</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20</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481629593"/>
                  </a:ext>
                </a:extLst>
              </a:tr>
              <a:tr h="181696">
                <a:tc>
                  <a:txBody>
                    <a:bodyPr/>
                    <a:lstStyle/>
                    <a:p>
                      <a:pPr algn="l">
                        <a:lnSpc>
                          <a:spcPct val="115000"/>
                        </a:lnSpc>
                        <a:spcAft>
                          <a:spcPts val="0"/>
                        </a:spcAft>
                      </a:pPr>
                      <a:r>
                        <a:rPr lang="en-GB" sz="1100">
                          <a:effectLst/>
                        </a:rPr>
                        <a:t>Hotels &amp; Tourism</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3</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491</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27547153"/>
                  </a:ext>
                </a:extLst>
              </a:tr>
              <a:tr h="181696">
                <a:tc>
                  <a:txBody>
                    <a:bodyPr/>
                    <a:lstStyle/>
                    <a:p>
                      <a:pPr algn="l">
                        <a:lnSpc>
                          <a:spcPct val="115000"/>
                        </a:lnSpc>
                        <a:spcAft>
                          <a:spcPts val="0"/>
                        </a:spcAft>
                      </a:pPr>
                      <a:r>
                        <a:rPr lang="en-GB" sz="1100">
                          <a:effectLst/>
                        </a:rPr>
                        <a:t>Building Materials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3</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580</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654635369"/>
                  </a:ext>
                </a:extLst>
              </a:tr>
              <a:tr h="363392">
                <a:tc>
                  <a:txBody>
                    <a:bodyPr/>
                    <a:lstStyle/>
                    <a:p>
                      <a:pPr algn="l">
                        <a:lnSpc>
                          <a:spcPct val="115000"/>
                        </a:lnSpc>
                        <a:spcAft>
                          <a:spcPts val="0"/>
                        </a:spcAft>
                      </a:pPr>
                      <a:r>
                        <a:rPr lang="en-GB" sz="1100">
                          <a:effectLst/>
                        </a:rPr>
                        <a:t>Alternative/Renewable energy</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2</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450</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74169920"/>
                  </a:ext>
                </a:extLst>
              </a:tr>
              <a:tr h="327818">
                <a:tc>
                  <a:txBody>
                    <a:bodyPr/>
                    <a:lstStyle/>
                    <a:p>
                      <a:pPr algn="l">
                        <a:lnSpc>
                          <a:spcPct val="115000"/>
                        </a:lnSpc>
                        <a:spcAft>
                          <a:spcPts val="0"/>
                        </a:spcAft>
                      </a:pPr>
                      <a:r>
                        <a:rPr lang="en-GB" sz="1100">
                          <a:effectLst/>
                        </a:rPr>
                        <a:t>Software &amp; IT services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4</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30</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019600439"/>
                  </a:ext>
                </a:extLst>
              </a:tr>
              <a:tr h="363392">
                <a:tc>
                  <a:txBody>
                    <a:bodyPr/>
                    <a:lstStyle/>
                    <a:p>
                      <a:pPr algn="l">
                        <a:lnSpc>
                          <a:spcPct val="115000"/>
                        </a:lnSpc>
                        <a:spcAft>
                          <a:spcPts val="0"/>
                        </a:spcAft>
                      </a:pPr>
                      <a:r>
                        <a:rPr lang="en-GB" sz="1100">
                          <a:effectLst/>
                        </a:rPr>
                        <a:t>Non-Automotive Transport</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2</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28</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330108518"/>
                  </a:ext>
                </a:extLst>
              </a:tr>
              <a:tr h="363392">
                <a:tc>
                  <a:txBody>
                    <a:bodyPr/>
                    <a:lstStyle/>
                    <a:p>
                      <a:pPr algn="l">
                        <a:lnSpc>
                          <a:spcPct val="115000"/>
                        </a:lnSpc>
                        <a:spcAft>
                          <a:spcPts val="0"/>
                        </a:spcAft>
                      </a:pPr>
                      <a:r>
                        <a:rPr lang="en-GB" sz="1100">
                          <a:effectLst/>
                        </a:rPr>
                        <a:t>Food, tobacco and beverages</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dirty="0">
                          <a:effectLst/>
                        </a:rPr>
                        <a:t>4</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127</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567229329"/>
                  </a:ext>
                </a:extLst>
              </a:tr>
              <a:tr h="181696">
                <a:tc>
                  <a:txBody>
                    <a:bodyPr/>
                    <a:lstStyle/>
                    <a:p>
                      <a:pPr algn="l">
                        <a:lnSpc>
                          <a:spcPct val="115000"/>
                        </a:lnSpc>
                        <a:spcAft>
                          <a:spcPts val="0"/>
                        </a:spcAft>
                      </a:pPr>
                      <a:r>
                        <a:rPr lang="en-GB" sz="1100" dirty="0">
                          <a:effectLst/>
                        </a:rPr>
                        <a:t>Other</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a:effectLst/>
                        </a:rPr>
                        <a:t>3</a:t>
                      </a:r>
                      <a:endParaRPr lang="es-AR" sz="180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en-GB" sz="1100" dirty="0">
                          <a:effectLst/>
                        </a:rPr>
                        <a:t>17</a:t>
                      </a:r>
                      <a:endParaRPr lang="es-AR"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674515858"/>
                  </a:ext>
                </a:extLst>
              </a:tr>
            </a:tbl>
          </a:graphicData>
        </a:graphic>
      </p:graphicFrame>
      <p:sp>
        <p:nvSpPr>
          <p:cNvPr id="9" name="Rectángulo 8"/>
          <p:cNvSpPr/>
          <p:nvPr/>
        </p:nvSpPr>
        <p:spPr>
          <a:xfrm>
            <a:off x="5687842" y="1749535"/>
            <a:ext cx="5468541" cy="708912"/>
          </a:xfrm>
          <a:prstGeom prst="rect">
            <a:avLst/>
          </a:prstGeom>
        </p:spPr>
        <p:txBody>
          <a:bodyPr wrap="square">
            <a:spAutoFit/>
          </a:bodyPr>
          <a:lstStyle/>
          <a:p>
            <a:pPr algn="just">
              <a:lnSpc>
                <a:spcPct val="115000"/>
              </a:lnSpc>
              <a:spcAft>
                <a:spcPts val="600"/>
              </a:spcAft>
            </a:pPr>
            <a:r>
              <a:rPr lang="en-US" dirty="0">
                <a:latin typeface="Cambria" panose="02040503050406030204" pitchFamily="18" charset="0"/>
                <a:ea typeface="Calibri" panose="020F0502020204030204" pitchFamily="34" charset="0"/>
                <a:cs typeface="Times New Roman" panose="02020603050405020304" pitchFamily="18" charset="0"/>
              </a:rPr>
              <a:t>Sectoral distribution of Greenfield projects from LAC into Africa (2003-Feb2014)</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CuadroTexto 9"/>
          <p:cNvSpPr txBox="1"/>
          <p:nvPr/>
        </p:nvSpPr>
        <p:spPr>
          <a:xfrm>
            <a:off x="10162376" y="6565209"/>
            <a:ext cx="2004075" cy="276999"/>
          </a:xfrm>
          <a:prstGeom prst="rect">
            <a:avLst/>
          </a:prstGeom>
          <a:noFill/>
        </p:spPr>
        <p:txBody>
          <a:bodyPr wrap="none" rtlCol="0">
            <a:spAutoFit/>
          </a:bodyPr>
          <a:lstStyle/>
          <a:p>
            <a:r>
              <a:rPr lang="es-AR" sz="1200" dirty="0" err="1"/>
              <a:t>Source</a:t>
            </a:r>
            <a:r>
              <a:rPr lang="es-AR" sz="1200" dirty="0"/>
              <a:t>: FT </a:t>
            </a:r>
            <a:r>
              <a:rPr lang="es-AR" sz="1200" dirty="0" err="1"/>
              <a:t>Intellingence</a:t>
            </a:r>
            <a:endParaRPr lang="es-AR" sz="1200" dirty="0"/>
          </a:p>
        </p:txBody>
      </p:sp>
    </p:spTree>
    <p:extLst>
      <p:ext uri="{BB962C8B-B14F-4D97-AF65-F5344CB8AC3E}">
        <p14:creationId xmlns:p14="http://schemas.microsoft.com/office/powerpoint/2010/main" val="74109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Migration flows</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18</a:t>
            </a:fld>
            <a:endParaRPr lang="en-US" dirty="0"/>
          </a:p>
        </p:txBody>
      </p:sp>
      <p:graphicFrame>
        <p:nvGraphicFramePr>
          <p:cNvPr id="8" name="Gráfico 7"/>
          <p:cNvGraphicFramePr>
            <a:graphicFrameLocks/>
          </p:cNvGraphicFramePr>
          <p:nvPr>
            <p:extLst>
              <p:ext uri="{D42A27DB-BD31-4B8C-83A1-F6EECF244321}">
                <p14:modId xmlns:p14="http://schemas.microsoft.com/office/powerpoint/2010/main" val="519327087"/>
              </p:ext>
            </p:extLst>
          </p:nvPr>
        </p:nvGraphicFramePr>
        <p:xfrm>
          <a:off x="661182" y="2093976"/>
          <a:ext cx="5205045" cy="417880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Gráfico 8"/>
          <p:cNvGraphicFramePr>
            <a:graphicFrameLocks/>
          </p:cNvGraphicFramePr>
          <p:nvPr>
            <p:extLst>
              <p:ext uri="{D42A27DB-BD31-4B8C-83A1-F6EECF244321}">
                <p14:modId xmlns:p14="http://schemas.microsoft.com/office/powerpoint/2010/main" val="1850350673"/>
              </p:ext>
            </p:extLst>
          </p:nvPr>
        </p:nvGraphicFramePr>
        <p:xfrm>
          <a:off x="6270498" y="2134069"/>
          <a:ext cx="5040630" cy="4027580"/>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ángulo 9"/>
          <p:cNvSpPr/>
          <p:nvPr/>
        </p:nvSpPr>
        <p:spPr>
          <a:xfrm>
            <a:off x="7770759" y="6596390"/>
            <a:ext cx="4421241" cy="261610"/>
          </a:xfrm>
          <a:prstGeom prst="rect">
            <a:avLst/>
          </a:prstGeom>
        </p:spPr>
        <p:txBody>
          <a:bodyPr wrap="square">
            <a:spAutoFit/>
          </a:bodyPr>
          <a:lstStyle/>
          <a:p>
            <a:r>
              <a:rPr lang="en-US" sz="1100" dirty="0">
                <a:latin typeface="arial" panose="020B0604020202020204" pitchFamily="34" charset="0"/>
              </a:rPr>
              <a:t>Source: Global Bilateral Migration Database from The World Bank.</a:t>
            </a:r>
            <a:endParaRPr lang="es-AR" sz="1100" dirty="0"/>
          </a:p>
        </p:txBody>
      </p:sp>
    </p:spTree>
    <p:extLst>
      <p:ext uri="{BB962C8B-B14F-4D97-AF65-F5344CB8AC3E}">
        <p14:creationId xmlns:p14="http://schemas.microsoft.com/office/powerpoint/2010/main" val="2530253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13578" y="302070"/>
            <a:ext cx="10058400" cy="1609344"/>
          </a:xfrm>
        </p:spPr>
        <p:txBody>
          <a:bodyPr/>
          <a:lstStyle/>
          <a:p>
            <a:r>
              <a:rPr lang="en-US" dirty="0"/>
              <a:t>World migration flows </a:t>
            </a:r>
          </a:p>
        </p:txBody>
      </p:sp>
      <p:sp>
        <p:nvSpPr>
          <p:cNvPr id="3" name="Marcador de número de diapositiva 2"/>
          <p:cNvSpPr>
            <a:spLocks noGrp="1"/>
          </p:cNvSpPr>
          <p:nvPr>
            <p:ph type="sldNum" sz="quarter" idx="12"/>
          </p:nvPr>
        </p:nvSpPr>
        <p:spPr/>
        <p:txBody>
          <a:bodyPr/>
          <a:lstStyle/>
          <a:p>
            <a:fld id="{4FAB73BC-B049-4115-A692-8D63A059BFB8}" type="slidenum">
              <a:rPr lang="en-US" smtClean="0"/>
              <a:t>19</a:t>
            </a:fld>
            <a:endParaRPr lang="en-US" dirty="0"/>
          </a:p>
        </p:txBody>
      </p:sp>
      <p:pic>
        <p:nvPicPr>
          <p:cNvPr id="4" name="image17.png"/>
          <p:cNvPicPr/>
          <p:nvPr/>
        </p:nvPicPr>
        <p:blipFill>
          <a:blip r:embed="rId2"/>
          <a:srcRect/>
          <a:stretch>
            <a:fillRect/>
          </a:stretch>
        </p:blipFill>
        <p:spPr>
          <a:xfrm>
            <a:off x="1280160" y="2093977"/>
            <a:ext cx="4487593" cy="4361370"/>
          </a:xfrm>
          <a:prstGeom prst="rect">
            <a:avLst/>
          </a:prstGeom>
          <a:ln/>
        </p:spPr>
      </p:pic>
      <p:pic>
        <p:nvPicPr>
          <p:cNvPr id="5" name="image24.png"/>
          <p:cNvPicPr/>
          <p:nvPr/>
        </p:nvPicPr>
        <p:blipFill>
          <a:blip r:embed="rId3"/>
          <a:srcRect/>
          <a:stretch>
            <a:fillRect/>
          </a:stretch>
        </p:blipFill>
        <p:spPr>
          <a:xfrm>
            <a:off x="5641145" y="2093976"/>
            <a:ext cx="5233181" cy="4543933"/>
          </a:xfrm>
          <a:prstGeom prst="rect">
            <a:avLst/>
          </a:prstGeom>
          <a:ln/>
        </p:spPr>
      </p:pic>
      <p:sp>
        <p:nvSpPr>
          <p:cNvPr id="6" name="Rectángulo 5"/>
          <p:cNvSpPr/>
          <p:nvPr/>
        </p:nvSpPr>
        <p:spPr>
          <a:xfrm>
            <a:off x="1013578" y="2093976"/>
            <a:ext cx="1353256" cy="369332"/>
          </a:xfrm>
          <a:prstGeom prst="rect">
            <a:avLst/>
          </a:prstGeom>
        </p:spPr>
        <p:txBody>
          <a:bodyPr wrap="non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2000-2005</a:t>
            </a:r>
            <a:endParaRPr lang="en-US" dirty="0"/>
          </a:p>
        </p:txBody>
      </p:sp>
      <p:sp>
        <p:nvSpPr>
          <p:cNvPr id="7" name="Rectángulo 6"/>
          <p:cNvSpPr/>
          <p:nvPr/>
        </p:nvSpPr>
        <p:spPr>
          <a:xfrm>
            <a:off x="5641145" y="2000591"/>
            <a:ext cx="1353256" cy="369332"/>
          </a:xfrm>
          <a:prstGeom prst="rect">
            <a:avLst/>
          </a:prstGeom>
        </p:spPr>
        <p:txBody>
          <a:bodyPr wrap="non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2005-2010</a:t>
            </a:r>
            <a:endParaRPr lang="en-US" dirty="0"/>
          </a:p>
        </p:txBody>
      </p:sp>
      <p:sp>
        <p:nvSpPr>
          <p:cNvPr id="8" name="Rectángulo 7"/>
          <p:cNvSpPr/>
          <p:nvPr/>
        </p:nvSpPr>
        <p:spPr>
          <a:xfrm>
            <a:off x="4142935" y="6608050"/>
            <a:ext cx="8229600" cy="253916"/>
          </a:xfrm>
          <a:prstGeom prst="rect">
            <a:avLst/>
          </a:prstGeom>
        </p:spPr>
        <p:txBody>
          <a:bodyPr wrap="square">
            <a:spAutoFit/>
          </a:bodyPr>
          <a:lstStyle/>
          <a:p>
            <a:pPr algn="just">
              <a:spcAft>
                <a:spcPts val="800"/>
              </a:spcAft>
            </a:pPr>
            <a:r>
              <a:rPr lang="en-US" sz="1050" dirty="0">
                <a:solidFill>
                  <a:srgbClr val="000000"/>
                </a:solidFill>
                <a:latin typeface="Cambria" panose="02040503050406030204" pitchFamily="18" charset="0"/>
              </a:rPr>
              <a:t>Source: Abel and Sander (2014, available at: Sander, Abel and Bauer, THE GLOBAL FLOW OF PEOPLE, </a:t>
            </a:r>
            <a:r>
              <a:rPr lang="en-US" sz="1050" u="sng" dirty="0">
                <a:solidFill>
                  <a:srgbClr val="1155CC"/>
                </a:solidFill>
                <a:latin typeface="Cambria" panose="02040503050406030204" pitchFamily="18" charset="0"/>
                <a:hlinkClick r:id="rId4"/>
              </a:rPr>
              <a:t>http://www.global-migration.info/</a:t>
            </a:r>
            <a:r>
              <a:rPr lang="en-US" sz="1050" dirty="0">
                <a:solidFill>
                  <a:srgbClr val="000000"/>
                </a:solidFill>
                <a:latin typeface="Cambria" panose="02040503050406030204" pitchFamily="18" charset="0"/>
              </a:rPr>
              <a:t>).</a:t>
            </a:r>
            <a:endParaRPr lang="es-AR" sz="1050" dirty="0"/>
          </a:p>
        </p:txBody>
      </p:sp>
    </p:spTree>
    <p:extLst>
      <p:ext uri="{BB962C8B-B14F-4D97-AF65-F5344CB8AC3E}">
        <p14:creationId xmlns:p14="http://schemas.microsoft.com/office/powerpoint/2010/main" val="4049759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Objective</a:t>
            </a:r>
          </a:p>
        </p:txBody>
      </p:sp>
      <p:sp>
        <p:nvSpPr>
          <p:cNvPr id="3" name="Marcador de contenido 2"/>
          <p:cNvSpPr>
            <a:spLocks noGrp="1"/>
          </p:cNvSpPr>
          <p:nvPr>
            <p:ph idx="1"/>
          </p:nvPr>
        </p:nvSpPr>
        <p:spPr>
          <a:xfrm>
            <a:off x="1069848" y="2121408"/>
            <a:ext cx="10058400" cy="4516501"/>
          </a:xfrm>
        </p:spPr>
        <p:txBody>
          <a:bodyPr>
            <a:noAutofit/>
          </a:bodyPr>
          <a:lstStyle/>
          <a:p>
            <a:pPr algn="just"/>
            <a:r>
              <a:rPr lang="en-US" sz="2800" dirty="0"/>
              <a:t>To analyze </a:t>
            </a:r>
            <a:r>
              <a:rPr lang="en-US" sz="2800" dirty="0" err="1"/>
              <a:t>SSC</a:t>
            </a:r>
            <a:r>
              <a:rPr lang="en-US" sz="2800" dirty="0"/>
              <a:t> among countries in Latin America and Africa, and to explore its potential.</a:t>
            </a:r>
          </a:p>
          <a:p>
            <a:pPr algn="just"/>
            <a:endParaRPr lang="en-US" sz="2800" dirty="0"/>
          </a:p>
          <a:p>
            <a:pPr lvl="1" algn="just"/>
            <a:r>
              <a:rPr lang="en-US" sz="2600" dirty="0"/>
              <a:t>regions present coincidences regarding a wide range of issues, especially in their development challenges (i.e. production structure, geographic dispersion, etc.).</a:t>
            </a:r>
          </a:p>
          <a:p>
            <a:pPr lvl="1" algn="just"/>
            <a:endParaRPr lang="en-US" sz="2600" dirty="0"/>
          </a:p>
          <a:p>
            <a:pPr lvl="1" algn="just"/>
            <a:r>
              <a:rPr lang="en-US" sz="2600" dirty="0"/>
              <a:t>South-South integration can help reinforce and improve the overall integration among developing countries, allowing for a more inclusive growth.</a:t>
            </a:r>
          </a:p>
          <a:p>
            <a:pPr algn="just"/>
            <a:endParaRPr lang="en-US" sz="2800"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2794101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3548" y="129222"/>
            <a:ext cx="10558432" cy="1609344"/>
          </a:xfrm>
        </p:spPr>
        <p:txBody>
          <a:bodyPr/>
          <a:lstStyle/>
          <a:p>
            <a:r>
              <a:rPr lang="en-US" dirty="0"/>
              <a:t>Inward </a:t>
            </a:r>
            <a:r>
              <a:rPr lang="en-US" dirty="0" err="1"/>
              <a:t>FDI</a:t>
            </a:r>
            <a:r>
              <a:rPr lang="en-US" dirty="0"/>
              <a:t> flows in Africa and LAC</a:t>
            </a:r>
          </a:p>
        </p:txBody>
      </p:sp>
      <p:graphicFrame>
        <p:nvGraphicFramePr>
          <p:cNvPr id="3" name="2 Gráfico"/>
          <p:cNvGraphicFramePr/>
          <p:nvPr>
            <p:extLst>
              <p:ext uri="{D42A27DB-BD31-4B8C-83A1-F6EECF244321}">
                <p14:modId xmlns:p14="http://schemas.microsoft.com/office/powerpoint/2010/main" val="2776466086"/>
              </p:ext>
            </p:extLst>
          </p:nvPr>
        </p:nvGraphicFramePr>
        <p:xfrm>
          <a:off x="2024034" y="1428736"/>
          <a:ext cx="8143932" cy="5000660"/>
        </p:xfrm>
        <a:graphic>
          <a:graphicData uri="http://schemas.openxmlformats.org/drawingml/2006/chart">
            <c:chart xmlns:c="http://schemas.openxmlformats.org/drawingml/2006/chart" xmlns:r="http://schemas.openxmlformats.org/officeDocument/2006/relationships" r:id="rId3"/>
          </a:graphicData>
        </a:graphic>
      </p:graphicFrame>
      <p:sp>
        <p:nvSpPr>
          <p:cNvPr id="4" name="3 CuadroTexto"/>
          <p:cNvSpPr txBox="1"/>
          <p:nvPr/>
        </p:nvSpPr>
        <p:spPr>
          <a:xfrm>
            <a:off x="8495658" y="6357958"/>
            <a:ext cx="2193229" cy="369332"/>
          </a:xfrm>
          <a:prstGeom prst="rect">
            <a:avLst/>
          </a:prstGeom>
          <a:noFill/>
        </p:spPr>
        <p:txBody>
          <a:bodyPr wrap="none" rtlCol="0">
            <a:spAutoFit/>
          </a:bodyPr>
          <a:lstStyle/>
          <a:p>
            <a:r>
              <a:rPr lang="en-US" dirty="0"/>
              <a:t>Source : </a:t>
            </a:r>
            <a:r>
              <a:rPr lang="en-US" dirty="0" err="1"/>
              <a:t>UNCTAD</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11178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10192" y="0"/>
            <a:ext cx="11641016" cy="1609344"/>
          </a:xfrm>
        </p:spPr>
        <p:txBody>
          <a:bodyPr/>
          <a:lstStyle/>
          <a:p>
            <a:r>
              <a:rPr lang="en-US" dirty="0"/>
              <a:t>Outward </a:t>
            </a:r>
            <a:r>
              <a:rPr lang="en-US" dirty="0" err="1"/>
              <a:t>FDI</a:t>
            </a:r>
            <a:r>
              <a:rPr lang="en-US" dirty="0"/>
              <a:t> flows from Africa and LAC</a:t>
            </a:r>
          </a:p>
        </p:txBody>
      </p:sp>
      <p:graphicFrame>
        <p:nvGraphicFramePr>
          <p:cNvPr id="3" name="2 Gráfico"/>
          <p:cNvGraphicFramePr/>
          <p:nvPr>
            <p:extLst>
              <p:ext uri="{D42A27DB-BD31-4B8C-83A1-F6EECF244321}">
                <p14:modId xmlns:p14="http://schemas.microsoft.com/office/powerpoint/2010/main" val="2429726328"/>
              </p:ext>
            </p:extLst>
          </p:nvPr>
        </p:nvGraphicFramePr>
        <p:xfrm>
          <a:off x="1881158" y="1571612"/>
          <a:ext cx="8358246" cy="4883734"/>
        </p:xfrm>
        <a:graphic>
          <a:graphicData uri="http://schemas.openxmlformats.org/drawingml/2006/chart">
            <c:chart xmlns:c="http://schemas.openxmlformats.org/drawingml/2006/chart" xmlns:r="http://schemas.openxmlformats.org/officeDocument/2006/relationships" r:id="rId3"/>
          </a:graphicData>
        </a:graphic>
      </p:graphicFrame>
      <p:sp>
        <p:nvSpPr>
          <p:cNvPr id="4" name="3 CuadroTexto"/>
          <p:cNvSpPr txBox="1"/>
          <p:nvPr/>
        </p:nvSpPr>
        <p:spPr>
          <a:xfrm>
            <a:off x="8495658" y="6357958"/>
            <a:ext cx="2119491" cy="369332"/>
          </a:xfrm>
          <a:prstGeom prst="rect">
            <a:avLst/>
          </a:prstGeom>
          <a:noFill/>
        </p:spPr>
        <p:txBody>
          <a:bodyPr wrap="none" rtlCol="0">
            <a:spAutoFit/>
          </a:bodyPr>
          <a:lstStyle/>
          <a:p>
            <a:r>
              <a:rPr lang="en-US" dirty="0"/>
              <a:t>Source: </a:t>
            </a:r>
            <a:r>
              <a:rPr lang="en-US" dirty="0" err="1"/>
              <a:t>UNCTAD</a:t>
            </a:r>
            <a:endParaRPr lang="en-US" dirty="0"/>
          </a:p>
        </p:txBody>
      </p:sp>
      <p:sp>
        <p:nvSpPr>
          <p:cNvPr id="5" name="Marcador de número de diapositiva 4"/>
          <p:cNvSpPr>
            <a:spLocks noGrp="1"/>
          </p:cNvSpPr>
          <p:nvPr>
            <p:ph type="sldNum" sz="quarter" idx="12"/>
          </p:nvPr>
        </p:nvSpPr>
        <p:spPr/>
        <p:txBody>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8851124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666697" y="128336"/>
            <a:ext cx="4883747" cy="1209822"/>
          </a:xfrm>
        </p:spPr>
        <p:txBody>
          <a:bodyPr vert="horz" lIns="91440" tIns="45720" rIns="91440" bIns="45720" rtlCol="0" anchor="ctr">
            <a:normAutofit fontScale="90000"/>
          </a:bodyPr>
          <a:lstStyle/>
          <a:p>
            <a:r>
              <a:rPr lang="en-US" dirty="0"/>
              <a:t>Bilateral </a:t>
            </a:r>
            <a:r>
              <a:rPr lang="en-US" dirty="0" err="1"/>
              <a:t>FDI</a:t>
            </a:r>
            <a:r>
              <a:rPr lang="en-US" dirty="0"/>
              <a:t> flows</a:t>
            </a:r>
          </a:p>
        </p:txBody>
      </p:sp>
      <p:graphicFrame>
        <p:nvGraphicFramePr>
          <p:cNvPr id="3" name="4 Gráfico"/>
          <p:cNvGraphicFramePr/>
          <p:nvPr>
            <p:extLst>
              <p:ext uri="{D42A27DB-BD31-4B8C-83A1-F6EECF244321}">
                <p14:modId xmlns:p14="http://schemas.microsoft.com/office/powerpoint/2010/main" val="3939738995"/>
              </p:ext>
            </p:extLst>
          </p:nvPr>
        </p:nvGraphicFramePr>
        <p:xfrm>
          <a:off x="1775520" y="1571612"/>
          <a:ext cx="3929090" cy="500066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5 Gráfico"/>
          <p:cNvGraphicFramePr/>
          <p:nvPr>
            <p:extLst>
              <p:ext uri="{D42A27DB-BD31-4B8C-83A1-F6EECF244321}">
                <p14:modId xmlns:p14="http://schemas.microsoft.com/office/powerpoint/2010/main" val="2763871015"/>
              </p:ext>
            </p:extLst>
          </p:nvPr>
        </p:nvGraphicFramePr>
        <p:xfrm>
          <a:off x="6167438" y="1428736"/>
          <a:ext cx="3929074" cy="5000660"/>
        </p:xfrm>
        <a:graphic>
          <a:graphicData uri="http://schemas.openxmlformats.org/drawingml/2006/chart">
            <c:chart xmlns:c="http://schemas.openxmlformats.org/drawingml/2006/chart" xmlns:r="http://schemas.openxmlformats.org/officeDocument/2006/relationships" r:id="rId4"/>
          </a:graphicData>
        </a:graphic>
      </p:graphicFrame>
      <p:sp>
        <p:nvSpPr>
          <p:cNvPr id="5" name="4 Rectángulo"/>
          <p:cNvSpPr/>
          <p:nvPr/>
        </p:nvSpPr>
        <p:spPr>
          <a:xfrm>
            <a:off x="7391128" y="6652464"/>
            <a:ext cx="3276872" cy="276999"/>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a:t>Source: Financial Times </a:t>
            </a:r>
            <a:r>
              <a:rPr lang="en-US" sz="1200" dirty="0" err="1"/>
              <a:t>fDi</a:t>
            </a:r>
            <a:r>
              <a:rPr lang="en-US" sz="1200" dirty="0"/>
              <a:t> Database.</a:t>
            </a:r>
            <a:endParaRPr lang="en-US" sz="1200" b="1" dirty="0"/>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203705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9349" y="184827"/>
            <a:ext cx="10058400" cy="1212978"/>
          </a:xfrm>
        </p:spPr>
        <p:txBody>
          <a:bodyPr>
            <a:normAutofit/>
          </a:bodyPr>
          <a:lstStyle/>
          <a:p>
            <a:pPr lvl="1"/>
            <a:r>
              <a:rPr lang="en-US" sz="4800" b="1" kern="1200"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LAC</a:t>
            </a:r>
            <a:r>
              <a:rPr lang="en-US" sz="3200" dirty="0">
                <a:latin typeface="Cambria" pitchFamily="18" charset="0"/>
              </a:rPr>
              <a:t> </a:t>
            </a:r>
            <a:r>
              <a:rPr lang="en-US" sz="4800" b="1" kern="1200" dirty="0" err="1">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FDI</a:t>
            </a:r>
            <a:r>
              <a:rPr lang="en-US" sz="4800" b="1" kern="1200" dirty="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rPr>
              <a:t> flows to Africa</a:t>
            </a:r>
            <a:endParaRPr lang="en-US" sz="3200" dirty="0"/>
          </a:p>
        </p:txBody>
      </p:sp>
      <p:graphicFrame>
        <p:nvGraphicFramePr>
          <p:cNvPr id="3" name="Chart 4"/>
          <p:cNvGraphicFramePr/>
          <p:nvPr>
            <p:extLst>
              <p:ext uri="{D42A27DB-BD31-4B8C-83A1-F6EECF244321}">
                <p14:modId xmlns:p14="http://schemas.microsoft.com/office/powerpoint/2010/main" val="1811740500"/>
              </p:ext>
            </p:extLst>
          </p:nvPr>
        </p:nvGraphicFramePr>
        <p:xfrm>
          <a:off x="239349" y="2677824"/>
          <a:ext cx="5268867" cy="4180176"/>
        </p:xfrm>
        <a:graphic>
          <a:graphicData uri="http://schemas.openxmlformats.org/drawingml/2006/chart">
            <c:chart xmlns:c="http://schemas.openxmlformats.org/drawingml/2006/chart" xmlns:r="http://schemas.openxmlformats.org/officeDocument/2006/relationships" r:id="rId3"/>
          </a:graphicData>
        </a:graphic>
      </p:graphicFrame>
      <p:sp>
        <p:nvSpPr>
          <p:cNvPr id="4" name="3 Rectángulo"/>
          <p:cNvSpPr/>
          <p:nvPr/>
        </p:nvSpPr>
        <p:spPr>
          <a:xfrm>
            <a:off x="1" y="1508787"/>
            <a:ext cx="4709160" cy="646331"/>
          </a:xfrm>
          <a:prstGeom prst="rect">
            <a:avLst/>
          </a:prstGeom>
        </p:spPr>
        <p:txBody>
          <a:bodyPr wrap="square">
            <a:spAutoFit/>
          </a:bodyPr>
          <a:lstStyle/>
          <a:p>
            <a:r>
              <a:rPr lang="en-US" dirty="0">
                <a:latin typeface="Cambria" pitchFamily="18" charset="0"/>
              </a:rPr>
              <a:t>Source countries of LAC Greenfield </a:t>
            </a:r>
            <a:r>
              <a:rPr lang="en-US" dirty="0" err="1">
                <a:latin typeface="Cambria" pitchFamily="18" charset="0"/>
              </a:rPr>
              <a:t>FDI</a:t>
            </a:r>
            <a:r>
              <a:rPr lang="en-US" dirty="0">
                <a:latin typeface="Cambria" pitchFamily="18" charset="0"/>
              </a:rPr>
              <a:t> into Africa (project numbers, 2003-Feb2014)</a:t>
            </a:r>
          </a:p>
        </p:txBody>
      </p:sp>
      <p:graphicFrame>
        <p:nvGraphicFramePr>
          <p:cNvPr id="5" name="4 Gráfico"/>
          <p:cNvGraphicFramePr/>
          <p:nvPr>
            <p:extLst>
              <p:ext uri="{D42A27DB-BD31-4B8C-83A1-F6EECF244321}">
                <p14:modId xmlns:p14="http://schemas.microsoft.com/office/powerpoint/2010/main" val="1640118635"/>
              </p:ext>
            </p:extLst>
          </p:nvPr>
        </p:nvGraphicFramePr>
        <p:xfrm>
          <a:off x="4709160" y="2468894"/>
          <a:ext cx="7482840" cy="3964940"/>
        </p:xfrm>
        <a:graphic>
          <a:graphicData uri="http://schemas.openxmlformats.org/drawingml/2006/chart">
            <c:chart xmlns:c="http://schemas.openxmlformats.org/drawingml/2006/chart" xmlns:r="http://schemas.openxmlformats.org/officeDocument/2006/relationships" r:id="rId4"/>
          </a:graphicData>
        </a:graphic>
      </p:graphicFrame>
      <p:sp>
        <p:nvSpPr>
          <p:cNvPr id="6" name="5 Rectángulo"/>
          <p:cNvSpPr/>
          <p:nvPr/>
        </p:nvSpPr>
        <p:spPr>
          <a:xfrm>
            <a:off x="4825218" y="1412776"/>
            <a:ext cx="7366781" cy="1015663"/>
          </a:xfrm>
          <a:prstGeom prst="rect">
            <a:avLst/>
          </a:prstGeom>
        </p:spPr>
        <p:txBody>
          <a:bodyPr wrap="square">
            <a:spAutoFit/>
          </a:bodyPr>
          <a:lstStyle/>
          <a:p>
            <a:r>
              <a:rPr lang="en-US" sz="2000" dirty="0">
                <a:latin typeface="Cambria" pitchFamily="18" charset="0"/>
              </a:rPr>
              <a:t>Top 10 African Greenfield investment destinations for LAC firms (project numbers and average Capex in million US$, 2003-Feb2014)</a:t>
            </a:r>
          </a:p>
        </p:txBody>
      </p:sp>
      <p:sp>
        <p:nvSpPr>
          <p:cNvPr id="7" name="Marcador de número de diapositiva 6"/>
          <p:cNvSpPr>
            <a:spLocks noGrp="1"/>
          </p:cNvSpPr>
          <p:nvPr>
            <p:ph type="sldNum" sz="quarter" idx="12"/>
          </p:nvPr>
        </p:nvSpPr>
        <p:spPr/>
        <p:txBody>
          <a:bodyPr/>
          <a:lstStyle/>
          <a:p>
            <a:fld id="{4FAB73BC-B049-4115-A692-8D63A059BFB8}" type="slidenum">
              <a:rPr lang="en-US" smtClean="0"/>
              <a:t>23</a:t>
            </a:fld>
            <a:endParaRPr lang="en-US" dirty="0"/>
          </a:p>
        </p:txBody>
      </p:sp>
      <p:sp>
        <p:nvSpPr>
          <p:cNvPr id="8" name="4 Rectángulo"/>
          <p:cNvSpPr/>
          <p:nvPr/>
        </p:nvSpPr>
        <p:spPr>
          <a:xfrm>
            <a:off x="7391128" y="6652464"/>
            <a:ext cx="3276872" cy="276999"/>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a:t>Source: Financial Times </a:t>
            </a:r>
            <a:r>
              <a:rPr lang="en-US" sz="1200" dirty="0" err="1"/>
              <a:t>fDi</a:t>
            </a:r>
            <a:r>
              <a:rPr lang="en-US" sz="1200" dirty="0"/>
              <a:t> Database.</a:t>
            </a:r>
            <a:endParaRPr lang="en-US" sz="1200" b="1" dirty="0"/>
          </a:p>
        </p:txBody>
      </p:sp>
    </p:spTree>
    <p:extLst>
      <p:ext uri="{BB962C8B-B14F-4D97-AF65-F5344CB8AC3E}">
        <p14:creationId xmlns:p14="http://schemas.microsoft.com/office/powerpoint/2010/main" val="25785800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01052" y="0"/>
            <a:ext cx="10058400" cy="1609344"/>
          </a:xfrm>
        </p:spPr>
        <p:txBody>
          <a:bodyPr vert="horz" lIns="91440" tIns="45720" rIns="91440" bIns="45720" rtlCol="0" anchor="ctr">
            <a:normAutofit/>
          </a:bodyPr>
          <a:lstStyle/>
          <a:p>
            <a:r>
              <a:rPr lang="en-US"/>
              <a:t>African FDI flows to LAC</a:t>
            </a:r>
          </a:p>
        </p:txBody>
      </p:sp>
      <p:graphicFrame>
        <p:nvGraphicFramePr>
          <p:cNvPr id="3" name="Chart 8"/>
          <p:cNvGraphicFramePr/>
          <p:nvPr>
            <p:extLst>
              <p:ext uri="{D42A27DB-BD31-4B8C-83A1-F6EECF244321}">
                <p14:modId xmlns:p14="http://schemas.microsoft.com/office/powerpoint/2010/main" val="799224871"/>
              </p:ext>
            </p:extLst>
          </p:nvPr>
        </p:nvGraphicFramePr>
        <p:xfrm>
          <a:off x="239349" y="2249488"/>
          <a:ext cx="4943872" cy="4608512"/>
        </p:xfrm>
        <a:graphic>
          <a:graphicData uri="http://schemas.openxmlformats.org/drawingml/2006/chart">
            <c:chart xmlns:c="http://schemas.openxmlformats.org/drawingml/2006/chart" xmlns:r="http://schemas.openxmlformats.org/officeDocument/2006/relationships" r:id="rId2"/>
          </a:graphicData>
        </a:graphic>
      </p:graphicFrame>
      <p:sp>
        <p:nvSpPr>
          <p:cNvPr id="4" name="3 Rectángulo"/>
          <p:cNvSpPr/>
          <p:nvPr/>
        </p:nvSpPr>
        <p:spPr>
          <a:xfrm>
            <a:off x="0" y="1412776"/>
            <a:ext cx="5039883" cy="707886"/>
          </a:xfrm>
          <a:prstGeom prst="rect">
            <a:avLst/>
          </a:prstGeom>
        </p:spPr>
        <p:txBody>
          <a:bodyPr wrap="square">
            <a:spAutoFit/>
          </a:bodyPr>
          <a:lstStyle/>
          <a:p>
            <a:r>
              <a:rPr lang="en-US" sz="2000">
                <a:latin typeface="Cambria" pitchFamily="18" charset="0"/>
              </a:rPr>
              <a:t>Source countries for African Greenfield FDI into LAC (project numbers, 2003-Feb2014)</a:t>
            </a:r>
          </a:p>
        </p:txBody>
      </p:sp>
      <p:graphicFrame>
        <p:nvGraphicFramePr>
          <p:cNvPr id="5" name="4 Gráfico"/>
          <p:cNvGraphicFramePr/>
          <p:nvPr>
            <p:extLst>
              <p:ext uri="{D42A27DB-BD31-4B8C-83A1-F6EECF244321}">
                <p14:modId xmlns:p14="http://schemas.microsoft.com/office/powerpoint/2010/main" val="1122100587"/>
              </p:ext>
            </p:extLst>
          </p:nvPr>
        </p:nvGraphicFramePr>
        <p:xfrm>
          <a:off x="5093203" y="2276872"/>
          <a:ext cx="7098797" cy="4373536"/>
        </p:xfrm>
        <a:graphic>
          <a:graphicData uri="http://schemas.openxmlformats.org/drawingml/2006/chart">
            <c:chart xmlns:c="http://schemas.openxmlformats.org/drawingml/2006/chart" xmlns:r="http://schemas.openxmlformats.org/officeDocument/2006/relationships" r:id="rId3"/>
          </a:graphicData>
        </a:graphic>
      </p:graphicFrame>
      <p:sp>
        <p:nvSpPr>
          <p:cNvPr id="7" name="6 Rectángulo"/>
          <p:cNvSpPr/>
          <p:nvPr/>
        </p:nvSpPr>
        <p:spPr>
          <a:xfrm>
            <a:off x="5327915" y="1412776"/>
            <a:ext cx="6864085" cy="707886"/>
          </a:xfrm>
          <a:prstGeom prst="rect">
            <a:avLst/>
          </a:prstGeom>
        </p:spPr>
        <p:txBody>
          <a:bodyPr wrap="square">
            <a:spAutoFit/>
          </a:bodyPr>
          <a:lstStyle/>
          <a:p>
            <a:r>
              <a:rPr lang="en-US" sz="2000">
                <a:latin typeface="Cambria" pitchFamily="18" charset="0"/>
              </a:rPr>
              <a:t>LAC Greenfield investment destination for African firms (project numbers and Capex in million US$, 2003-Feb2014)</a:t>
            </a:r>
          </a:p>
        </p:txBody>
      </p:sp>
      <p:sp>
        <p:nvSpPr>
          <p:cNvPr id="6" name="Marcador de número de diapositiva 5"/>
          <p:cNvSpPr>
            <a:spLocks noGrp="1"/>
          </p:cNvSpPr>
          <p:nvPr>
            <p:ph type="sldNum" sz="quarter" idx="12"/>
          </p:nvPr>
        </p:nvSpPr>
        <p:spPr/>
        <p:txBody>
          <a:bodyPr/>
          <a:lstStyle/>
          <a:p>
            <a:fld id="{4FAB73BC-B049-4115-A692-8D63A059BFB8}" type="slidenum">
              <a:rPr lang="en-US" smtClean="0"/>
              <a:t>24</a:t>
            </a:fld>
            <a:endParaRPr lang="en-US"/>
          </a:p>
        </p:txBody>
      </p:sp>
      <p:sp>
        <p:nvSpPr>
          <p:cNvPr id="8" name="4 Rectángulo"/>
          <p:cNvSpPr/>
          <p:nvPr/>
        </p:nvSpPr>
        <p:spPr>
          <a:xfrm>
            <a:off x="7391128" y="6652464"/>
            <a:ext cx="3276872" cy="276999"/>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200" dirty="0"/>
              <a:t>Source: Financial Times </a:t>
            </a:r>
            <a:r>
              <a:rPr lang="en-US" sz="1200" dirty="0" err="1"/>
              <a:t>fDi</a:t>
            </a:r>
            <a:r>
              <a:rPr lang="en-US" sz="1200" dirty="0"/>
              <a:t> Database.</a:t>
            </a:r>
            <a:endParaRPr lang="en-US" sz="1200" b="1" dirty="0"/>
          </a:p>
        </p:txBody>
      </p:sp>
    </p:spTree>
    <p:extLst>
      <p:ext uri="{BB962C8B-B14F-4D97-AF65-F5344CB8AC3E}">
        <p14:creationId xmlns:p14="http://schemas.microsoft.com/office/powerpoint/2010/main" val="408172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Some final remarks (1)</a:t>
            </a:r>
          </a:p>
        </p:txBody>
      </p:sp>
      <p:sp>
        <p:nvSpPr>
          <p:cNvPr id="4" name="Marcador de contenido 3"/>
          <p:cNvSpPr>
            <a:spLocks noGrp="1"/>
          </p:cNvSpPr>
          <p:nvPr>
            <p:ph idx="1"/>
          </p:nvPr>
        </p:nvSpPr>
        <p:spPr>
          <a:xfrm>
            <a:off x="1069848" y="1944946"/>
            <a:ext cx="10058400" cy="4516501"/>
          </a:xfrm>
        </p:spPr>
        <p:txBody>
          <a:bodyPr>
            <a:noAutofit/>
          </a:bodyPr>
          <a:lstStyle/>
          <a:p>
            <a:r>
              <a:rPr lang="en-US" sz="2400" dirty="0"/>
              <a:t>Countries with high interdependence tend to cooperate more frequently among each other than those with negligible economic relations.</a:t>
            </a:r>
          </a:p>
          <a:p>
            <a:r>
              <a:rPr lang="en-US" sz="2400" dirty="0"/>
              <a:t>Hence, and although development cooperation goes beyond trade and investment relations, we consider this as a first and necessary step to analyze their past and current trends.</a:t>
            </a:r>
          </a:p>
          <a:p>
            <a:pPr>
              <a:buFont typeface="Symbol" panose="05050102010706020507" pitchFamily="18" charset="2"/>
              <a:buChar char="Þ"/>
            </a:pPr>
            <a:r>
              <a:rPr lang="en-US" sz="2400" dirty="0"/>
              <a:t>Dynamic but weak and concentrated economic relation.</a:t>
            </a:r>
          </a:p>
          <a:p>
            <a:pPr>
              <a:buFont typeface="Symbol" panose="05050102010706020507" pitchFamily="18" charset="2"/>
              <a:buChar char="Þ"/>
            </a:pPr>
            <a:r>
              <a:rPr lang="en-US" sz="2400" dirty="0"/>
              <a:t>Possible potentialities in bilateral trade and the very new and growing investment relation</a:t>
            </a:r>
          </a:p>
          <a:p>
            <a:pPr lvl="1">
              <a:buFont typeface="Symbol" panose="05050102010706020507" pitchFamily="18" charset="2"/>
              <a:buChar char="Þ"/>
            </a:pPr>
            <a:r>
              <a:rPr lang="en-US" sz="2200" dirty="0"/>
              <a:t>mainly explained by </a:t>
            </a:r>
            <a:r>
              <a:rPr lang="en-US" sz="2200" dirty="0" err="1"/>
              <a:t>MNCs</a:t>
            </a:r>
            <a:endParaRPr lang="en-US" sz="2200" dirty="0"/>
          </a:p>
          <a:p>
            <a:pPr lvl="1">
              <a:buFont typeface="Symbol" panose="05050102010706020507" pitchFamily="18" charset="2"/>
              <a:buChar char="Þ"/>
            </a:pPr>
            <a:r>
              <a:rPr lang="en-US" sz="2200" dirty="0"/>
              <a:t>related to natural advantages </a:t>
            </a:r>
          </a:p>
          <a:p>
            <a:pPr lvl="1">
              <a:buFont typeface="Symbol" panose="05050102010706020507" pitchFamily="18" charset="2"/>
              <a:buChar char="Þ"/>
            </a:pPr>
            <a:r>
              <a:rPr lang="en-US" sz="2200" dirty="0"/>
              <a:t>different kind of investment flows (e.g. services).</a:t>
            </a:r>
          </a:p>
          <a:p>
            <a:endParaRPr lang="en-US" sz="2400" dirty="0"/>
          </a:p>
          <a:p>
            <a:endParaRPr lang="en-US" sz="2400" dirty="0"/>
          </a:p>
        </p:txBody>
      </p:sp>
      <p:sp>
        <p:nvSpPr>
          <p:cNvPr id="3" name="Marcador de número de diapositiva 2"/>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31410381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195876"/>
            <a:ext cx="10058400" cy="1609344"/>
          </a:xfrm>
        </p:spPr>
        <p:txBody>
          <a:bodyPr/>
          <a:lstStyle/>
          <a:p>
            <a:r>
              <a:rPr lang="en-US" dirty="0"/>
              <a:t>Some Final Remarks (2)</a:t>
            </a:r>
          </a:p>
        </p:txBody>
      </p:sp>
      <p:sp>
        <p:nvSpPr>
          <p:cNvPr id="3" name="Marcador de contenido 2"/>
          <p:cNvSpPr>
            <a:spLocks noGrp="1"/>
          </p:cNvSpPr>
          <p:nvPr>
            <p:ph idx="1"/>
          </p:nvPr>
        </p:nvSpPr>
        <p:spPr>
          <a:xfrm>
            <a:off x="1069848" y="1764633"/>
            <a:ext cx="10058400" cy="5093368"/>
          </a:xfrm>
        </p:spPr>
        <p:txBody>
          <a:bodyPr>
            <a:normAutofit/>
          </a:bodyPr>
          <a:lstStyle/>
          <a:p>
            <a:pPr algn="just"/>
            <a:r>
              <a:rPr lang="en-US" dirty="0"/>
              <a:t>Data suggests that specialization of both regions obeys to static comparative advantages patterns (i.e. low value added and technology content goods), even for the main investment flows.</a:t>
            </a:r>
          </a:p>
          <a:p>
            <a:pPr algn="just"/>
            <a:r>
              <a:rPr lang="en-US" dirty="0"/>
              <a:t>Some potentialities arise from the explored relation, cross complementarities in both regions in:</a:t>
            </a:r>
          </a:p>
          <a:p>
            <a:pPr lvl="1" algn="just"/>
            <a:r>
              <a:rPr lang="en-US" dirty="0"/>
              <a:t>agricultural activities (including chemical products)</a:t>
            </a:r>
          </a:p>
          <a:p>
            <a:pPr lvl="1" algn="just"/>
            <a:r>
              <a:rPr lang="en-US" dirty="0"/>
              <a:t>Mining</a:t>
            </a:r>
          </a:p>
          <a:p>
            <a:pPr lvl="1" algn="just"/>
            <a:r>
              <a:rPr lang="en-US" dirty="0"/>
              <a:t>automotive industry</a:t>
            </a:r>
          </a:p>
          <a:p>
            <a:pPr lvl="1" algn="just"/>
            <a:r>
              <a:rPr lang="en-US" dirty="0"/>
              <a:t>financial services</a:t>
            </a:r>
          </a:p>
          <a:p>
            <a:pPr algn="just"/>
            <a:r>
              <a:rPr lang="en-US" dirty="0"/>
              <a:t>Finally, technical cooperation can show a stronger link between regions.</a:t>
            </a:r>
          </a:p>
          <a:p>
            <a:pPr algn="just"/>
            <a:r>
              <a:rPr lang="en-US" dirty="0"/>
              <a:t>Future research could:</a:t>
            </a:r>
          </a:p>
          <a:p>
            <a:pPr lvl="1" algn="just"/>
            <a:r>
              <a:rPr lang="en-US" dirty="0"/>
              <a:t>analyze the impact of those projects in terms of development.</a:t>
            </a:r>
          </a:p>
          <a:p>
            <a:pPr lvl="1" algn="just"/>
            <a:r>
              <a:rPr lang="en-US" dirty="0"/>
              <a:t>explore the importance of technical cooperation as a complementary development strategy.</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9426430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AR" dirty="0" err="1"/>
              <a:t>Annex</a:t>
            </a:r>
            <a:endParaRPr lang="es-AR" dirty="0"/>
          </a:p>
        </p:txBody>
      </p:sp>
      <p:sp>
        <p:nvSpPr>
          <p:cNvPr id="6" name="Marcador de texto 5"/>
          <p:cNvSpPr>
            <a:spLocks noGrp="1"/>
          </p:cNvSpPr>
          <p:nvPr>
            <p:ph type="body" idx="1"/>
          </p:nvPr>
        </p:nvSpPr>
        <p:spPr/>
        <p:txBody>
          <a:bodyPr/>
          <a:lstStyle/>
          <a:p>
            <a:endParaRPr lang="es-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1434738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69848" y="219164"/>
            <a:ext cx="4641635" cy="1609344"/>
          </a:xfrm>
        </p:spPr>
        <p:txBody>
          <a:bodyPr/>
          <a:lstStyle/>
          <a:p>
            <a:r>
              <a:rPr lang="en-US" dirty="0"/>
              <a:t>The South</a:t>
            </a:r>
          </a:p>
        </p:txBody>
      </p:sp>
      <p:sp>
        <p:nvSpPr>
          <p:cNvPr id="3" name="Marcador de contenido 2"/>
          <p:cNvSpPr>
            <a:spLocks noGrp="1"/>
          </p:cNvSpPr>
          <p:nvPr>
            <p:ph idx="1"/>
          </p:nvPr>
        </p:nvSpPr>
        <p:spPr>
          <a:xfrm>
            <a:off x="577479" y="1536192"/>
            <a:ext cx="5035530" cy="4736592"/>
          </a:xfrm>
        </p:spPr>
        <p:txBody>
          <a:bodyPr>
            <a:normAutofit fontScale="92500" lnSpcReduction="20000"/>
          </a:bodyPr>
          <a:lstStyle/>
          <a:p>
            <a:r>
              <a:rPr lang="en-US" dirty="0"/>
              <a:t>Bandung Conference for economic and cultural cooperation among African and Asian countries (1955)</a:t>
            </a:r>
          </a:p>
          <a:p>
            <a:r>
              <a:rPr lang="en-US" dirty="0"/>
              <a:t>60’s: Non-Aligned Movement, G77, Organization of Solidarity with the People of Asia, Africa and Latin America.</a:t>
            </a:r>
          </a:p>
          <a:p>
            <a:r>
              <a:rPr lang="en-US" dirty="0"/>
              <a:t>70’s: reinforced presence of the "South" as a negotiation group with the "North", but without strong progress.</a:t>
            </a:r>
          </a:p>
          <a:p>
            <a:r>
              <a:rPr lang="en-US" dirty="0"/>
              <a:t>80’s and 90’s: no progress</a:t>
            </a:r>
          </a:p>
          <a:p>
            <a:pPr lvl="1"/>
            <a:r>
              <a:rPr lang="en-US" dirty="0"/>
              <a:t>debt crisis (which could have been a good opportunity to coordinate actions against creditors)</a:t>
            </a:r>
          </a:p>
          <a:p>
            <a:pPr lvl="1"/>
            <a:r>
              <a:rPr lang="en-US" dirty="0"/>
              <a:t>neoliberal reforms</a:t>
            </a:r>
          </a:p>
          <a:p>
            <a:r>
              <a:rPr lang="en-US" dirty="0"/>
              <a:t>90’s: chaotic reforms´ results again placed the framework of South-South cooperation to defend the interests of countries less developed.</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28</a:t>
            </a:fld>
            <a:endParaRPr lang="en-US" dirty="0"/>
          </a:p>
        </p:txBody>
      </p:sp>
      <p:sp>
        <p:nvSpPr>
          <p:cNvPr id="5" name="Título 1"/>
          <p:cNvSpPr txBox="1">
            <a:spLocks/>
          </p:cNvSpPr>
          <p:nvPr/>
        </p:nvSpPr>
        <p:spPr>
          <a:xfrm>
            <a:off x="6274897" y="219164"/>
            <a:ext cx="4163334" cy="146684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b="1" kern="1200" cap="none" baseline="0">
                <a:blipFill>
                  <a:blip r:embed="rId2">
                    <a:extLst>
                      <a:ext uri="{28A0092B-C50C-407E-A947-70E740481C1C}">
                        <a14:useLocalDpi xmlns:a14="http://schemas.microsoft.com/office/drawing/2010/main" val="0"/>
                      </a:ext>
                    </a:extLst>
                  </a:blip>
                  <a:tile tx="6350" ty="-127000" sx="65000" sy="64000" flip="none" algn="tl"/>
                </a:blipFill>
                <a:latin typeface="+mj-lt"/>
                <a:ea typeface="+mj-ea"/>
                <a:cs typeface="+mj-cs"/>
              </a:defRPr>
            </a:lvl1pPr>
          </a:lstStyle>
          <a:p>
            <a:r>
              <a:rPr lang="en-US" dirty="0"/>
              <a:t>Background</a:t>
            </a:r>
          </a:p>
        </p:txBody>
      </p:sp>
      <p:sp>
        <p:nvSpPr>
          <p:cNvPr id="6" name="Marcador de contenido 2"/>
          <p:cNvSpPr txBox="1">
            <a:spLocks/>
          </p:cNvSpPr>
          <p:nvPr/>
        </p:nvSpPr>
        <p:spPr>
          <a:xfrm>
            <a:off x="6274897" y="1713443"/>
            <a:ext cx="4782312" cy="4412127"/>
          </a:xfrm>
          <a:prstGeom prst="rect">
            <a:avLst/>
          </a:prstGeom>
        </p:spPr>
        <p:txBody>
          <a:bodyPr vert="horz" lIns="91440" tIns="45720" rIns="91440" bIns="45720" rtlCol="0">
            <a:normAutofit fontScale="85000" lnSpcReduction="20000"/>
          </a:bodyPr>
          <a:lstStyle>
            <a:lvl1pPr marL="182880" indent="-182880" algn="l" defTabSz="914400" rtl="0" eaLnBrk="1" latinLnBrk="0" hangingPunct="1">
              <a:lnSpc>
                <a:spcPct val="90000"/>
              </a:lnSpc>
              <a:spcBef>
                <a:spcPts val="1200"/>
              </a:spcBef>
              <a:buClr>
                <a:schemeClr val="accent2"/>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2"/>
              </a:buClr>
              <a:buSzPct val="85000"/>
              <a:buFont typeface="Wingdings" pitchFamily="2" charset="2"/>
              <a:buChar char="§"/>
              <a:defRPr sz="1600" kern="1200">
                <a:solidFill>
                  <a:schemeClr val="tx1"/>
                </a:solidFill>
                <a:latin typeface="+mn-lt"/>
                <a:ea typeface="+mn-ea"/>
                <a:cs typeface="+mn-cs"/>
              </a:defRPr>
            </a:lvl9pPr>
          </a:lstStyle>
          <a:p>
            <a:r>
              <a:rPr lang="en-US"/>
              <a:t>United Nations Office for South-South Cooperation (UNOSSC, 1874)</a:t>
            </a:r>
          </a:p>
          <a:p>
            <a:r>
              <a:rPr lang="en-US"/>
              <a:t>The Paris Declaration (2005)</a:t>
            </a:r>
          </a:p>
          <a:p>
            <a:r>
              <a:rPr lang="en-US"/>
              <a:t>Accra Agenda for Action (AAA, 2008)</a:t>
            </a:r>
          </a:p>
          <a:p>
            <a:r>
              <a:rPr lang="en-US"/>
              <a:t>Africa-South America Summits (ASA)</a:t>
            </a:r>
          </a:p>
          <a:p>
            <a:r>
              <a:rPr lang="en-US"/>
              <a:t>BRICS summits</a:t>
            </a:r>
          </a:p>
          <a:p>
            <a:r>
              <a:rPr lang="en-US"/>
              <a:t>IBSA Dialogue Trilateral Forum</a:t>
            </a:r>
          </a:p>
          <a:p>
            <a:r>
              <a:rPr lang="en-US"/>
              <a:t>Community of Portuguese Language Speaking Countries (CPLP)</a:t>
            </a:r>
          </a:p>
          <a:p>
            <a:r>
              <a:rPr lang="en-US"/>
              <a:t>African Union, SADC, SACU, and COMESA</a:t>
            </a:r>
          </a:p>
          <a:p>
            <a:r>
              <a:rPr lang="en-US"/>
              <a:t>Union of South American Nations (UNASUR), Community of Latin American and Caribbean States (CELAC) and Bolivarian Alliance for the Americas (ALBA)</a:t>
            </a:r>
            <a:endParaRPr lang="en-US" dirty="0"/>
          </a:p>
        </p:txBody>
      </p:sp>
    </p:spTree>
    <p:extLst>
      <p:ext uri="{BB962C8B-B14F-4D97-AF65-F5344CB8AC3E}">
        <p14:creationId xmlns:p14="http://schemas.microsoft.com/office/powerpoint/2010/main" val="12886296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a:xfrm>
            <a:off x="11311128" y="6170045"/>
            <a:ext cx="640080" cy="365125"/>
          </a:xfrm>
        </p:spPr>
        <p:txBody>
          <a:bodyPr/>
          <a:lstStyle/>
          <a:p>
            <a:fld id="{4FAB73BC-B049-4115-A692-8D63A059BFB8}" type="slidenum">
              <a:rPr lang="en-US" smtClean="0"/>
              <a:t>29</a:t>
            </a:fld>
            <a:endParaRPr lang="en-US" dirty="0"/>
          </a:p>
        </p:txBody>
      </p:sp>
      <p:graphicFrame>
        <p:nvGraphicFramePr>
          <p:cNvPr id="3" name="Tabla 2"/>
          <p:cNvGraphicFramePr>
            <a:graphicFrameLocks noGrp="1"/>
          </p:cNvGraphicFramePr>
          <p:nvPr>
            <p:extLst/>
          </p:nvPr>
        </p:nvGraphicFramePr>
        <p:xfrm>
          <a:off x="310192" y="543844"/>
          <a:ext cx="10958732" cy="6243816"/>
        </p:xfrm>
        <a:graphic>
          <a:graphicData uri="http://schemas.openxmlformats.org/drawingml/2006/table">
            <a:tbl>
              <a:tblPr>
                <a:tableStyleId>{5C22544A-7EE6-4342-B048-85BDC9FD1C3A}</a:tableStyleId>
              </a:tblPr>
              <a:tblGrid>
                <a:gridCol w="3796051">
                  <a:extLst>
                    <a:ext uri="{9D8B030D-6E8A-4147-A177-3AD203B41FA5}">
                      <a16:colId xmlns:a16="http://schemas.microsoft.com/office/drawing/2014/main" val="2988009682"/>
                    </a:ext>
                  </a:extLst>
                </a:gridCol>
                <a:gridCol w="1013424">
                  <a:extLst>
                    <a:ext uri="{9D8B030D-6E8A-4147-A177-3AD203B41FA5}">
                      <a16:colId xmlns:a16="http://schemas.microsoft.com/office/drawing/2014/main" val="3994178664"/>
                    </a:ext>
                  </a:extLst>
                </a:gridCol>
                <a:gridCol w="1288252">
                  <a:extLst>
                    <a:ext uri="{9D8B030D-6E8A-4147-A177-3AD203B41FA5}">
                      <a16:colId xmlns:a16="http://schemas.microsoft.com/office/drawing/2014/main" val="4020814782"/>
                    </a:ext>
                  </a:extLst>
                </a:gridCol>
                <a:gridCol w="1288252">
                  <a:extLst>
                    <a:ext uri="{9D8B030D-6E8A-4147-A177-3AD203B41FA5}">
                      <a16:colId xmlns:a16="http://schemas.microsoft.com/office/drawing/2014/main" val="3761440532"/>
                    </a:ext>
                  </a:extLst>
                </a:gridCol>
                <a:gridCol w="1099309">
                  <a:extLst>
                    <a:ext uri="{9D8B030D-6E8A-4147-A177-3AD203B41FA5}">
                      <a16:colId xmlns:a16="http://schemas.microsoft.com/office/drawing/2014/main" val="1983964663"/>
                    </a:ext>
                  </a:extLst>
                </a:gridCol>
                <a:gridCol w="1236722">
                  <a:extLst>
                    <a:ext uri="{9D8B030D-6E8A-4147-A177-3AD203B41FA5}">
                      <a16:colId xmlns:a16="http://schemas.microsoft.com/office/drawing/2014/main" val="293515293"/>
                    </a:ext>
                  </a:extLst>
                </a:gridCol>
                <a:gridCol w="1236722">
                  <a:extLst>
                    <a:ext uri="{9D8B030D-6E8A-4147-A177-3AD203B41FA5}">
                      <a16:colId xmlns:a16="http://schemas.microsoft.com/office/drawing/2014/main" val="930239628"/>
                    </a:ext>
                  </a:extLst>
                </a:gridCol>
              </a:tblGrid>
              <a:tr h="241234">
                <a:tc rowSpan="2">
                  <a:txBody>
                    <a:bodyPr/>
                    <a:lstStyle/>
                    <a:p>
                      <a:pPr algn="l">
                        <a:lnSpc>
                          <a:spcPct val="150000"/>
                        </a:lnSpc>
                        <a:spcAft>
                          <a:spcPts val="0"/>
                        </a:spcAft>
                      </a:pPr>
                      <a:r>
                        <a:rPr lang="en-US" sz="1100" noProof="0" dirty="0">
                          <a:effectLst/>
                        </a:rPr>
                        <a:t>Service category</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gridSpan="3">
                  <a:txBody>
                    <a:bodyPr/>
                    <a:lstStyle/>
                    <a:p>
                      <a:pPr algn="ctr">
                        <a:lnSpc>
                          <a:spcPct val="150000"/>
                        </a:lnSpc>
                        <a:spcAft>
                          <a:spcPts val="0"/>
                        </a:spcAft>
                      </a:pPr>
                      <a:r>
                        <a:rPr lang="en-US" sz="1100" noProof="0" dirty="0">
                          <a:effectLst/>
                        </a:rPr>
                        <a:t>African exports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hMerge="1">
                  <a:txBody>
                    <a:bodyPr/>
                    <a:lstStyle/>
                    <a:p>
                      <a:endParaRPr lang="es-AR"/>
                    </a:p>
                  </a:txBody>
                  <a:tcPr/>
                </a:tc>
                <a:tc hMerge="1">
                  <a:txBody>
                    <a:bodyPr/>
                    <a:lstStyle/>
                    <a:p>
                      <a:endParaRPr lang="es-AR"/>
                    </a:p>
                  </a:txBody>
                  <a:tcPr/>
                </a:tc>
                <a:tc gridSpan="3">
                  <a:txBody>
                    <a:bodyPr/>
                    <a:lstStyle/>
                    <a:p>
                      <a:pPr algn="ctr">
                        <a:lnSpc>
                          <a:spcPct val="150000"/>
                        </a:lnSpc>
                        <a:spcAft>
                          <a:spcPts val="0"/>
                        </a:spcAft>
                      </a:pPr>
                      <a:r>
                        <a:rPr lang="en-US" sz="1100" noProof="0" dirty="0">
                          <a:effectLst/>
                        </a:rPr>
                        <a:t>LAC imports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hMerge="1">
                  <a:txBody>
                    <a:bodyPr/>
                    <a:lstStyle/>
                    <a:p>
                      <a:endParaRPr lang="es-AR"/>
                    </a:p>
                  </a:txBody>
                  <a:tcPr/>
                </a:tc>
                <a:tc hMerge="1">
                  <a:txBody>
                    <a:bodyPr/>
                    <a:lstStyle/>
                    <a:p>
                      <a:endParaRPr lang="es-AR"/>
                    </a:p>
                  </a:txBody>
                  <a:tcPr/>
                </a:tc>
                <a:extLst>
                  <a:ext uri="{0D108BD9-81ED-4DB2-BD59-A6C34878D82A}">
                    <a16:rowId xmlns:a16="http://schemas.microsoft.com/office/drawing/2014/main" val="3376863932"/>
                  </a:ext>
                </a:extLst>
              </a:tr>
              <a:tr h="241234">
                <a:tc vMerge="1">
                  <a:txBody>
                    <a:bodyPr/>
                    <a:lstStyle/>
                    <a:p>
                      <a:endParaRPr lang="es-AR"/>
                    </a:p>
                  </a:txBody>
                  <a:tcPr/>
                </a:tc>
                <a:tc>
                  <a:txBody>
                    <a:bodyPr/>
                    <a:lstStyle/>
                    <a:p>
                      <a:pPr algn="ctr">
                        <a:lnSpc>
                          <a:spcPct val="150000"/>
                        </a:lnSpc>
                        <a:spcAft>
                          <a:spcPts val="0"/>
                        </a:spcAft>
                      </a:pPr>
                      <a:r>
                        <a:rPr lang="en-US" sz="1100" noProof="0" dirty="0">
                          <a:effectLst/>
                        </a:rPr>
                        <a:t>2000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ctr">
                        <a:lnSpc>
                          <a:spcPct val="150000"/>
                        </a:lnSpc>
                        <a:spcAft>
                          <a:spcPts val="0"/>
                        </a:spcAft>
                      </a:pPr>
                      <a:r>
                        <a:rPr lang="en-US" sz="1100" noProof="0" dirty="0">
                          <a:effectLst/>
                        </a:rPr>
                        <a:t>2013</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ctr">
                        <a:lnSpc>
                          <a:spcPct val="150000"/>
                        </a:lnSpc>
                        <a:spcAft>
                          <a:spcPts val="0"/>
                        </a:spcAft>
                      </a:pPr>
                      <a:r>
                        <a:rPr lang="en-US" sz="1100" noProof="0" dirty="0">
                          <a:effectLst/>
                        </a:rPr>
                        <a:t>Average</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ctr">
                        <a:lnSpc>
                          <a:spcPct val="150000"/>
                        </a:lnSpc>
                        <a:spcAft>
                          <a:spcPts val="0"/>
                        </a:spcAft>
                      </a:pPr>
                      <a:r>
                        <a:rPr lang="en-US" sz="1100" noProof="0" dirty="0">
                          <a:effectLst/>
                        </a:rPr>
                        <a:t>2000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ctr">
                        <a:lnSpc>
                          <a:spcPct val="150000"/>
                        </a:lnSpc>
                        <a:spcAft>
                          <a:spcPts val="0"/>
                        </a:spcAft>
                      </a:pPr>
                      <a:r>
                        <a:rPr lang="en-US" sz="1100" noProof="0" dirty="0">
                          <a:effectLst/>
                        </a:rPr>
                        <a:t>2013</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ctr">
                        <a:lnSpc>
                          <a:spcPct val="150000"/>
                        </a:lnSpc>
                        <a:spcAft>
                          <a:spcPts val="0"/>
                        </a:spcAft>
                      </a:pPr>
                      <a:r>
                        <a:rPr lang="en-US" sz="1100" noProof="0" dirty="0">
                          <a:effectLst/>
                        </a:rPr>
                        <a:t>Average</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extLst>
                  <a:ext uri="{0D108BD9-81ED-4DB2-BD59-A6C34878D82A}">
                    <a16:rowId xmlns:a16="http://schemas.microsoft.com/office/drawing/2014/main" val="4235194004"/>
                  </a:ext>
                </a:extLst>
              </a:tr>
              <a:tr h="241234">
                <a:tc>
                  <a:txBody>
                    <a:bodyPr/>
                    <a:lstStyle/>
                    <a:p>
                      <a:pPr algn="l">
                        <a:lnSpc>
                          <a:spcPct val="150000"/>
                        </a:lnSpc>
                        <a:spcAft>
                          <a:spcPts val="0"/>
                        </a:spcAft>
                      </a:pPr>
                      <a:r>
                        <a:rPr lang="en-US" sz="1100" noProof="0" dirty="0">
                          <a:effectLst/>
                        </a:rPr>
                        <a:t>Total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33,260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96,000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68,807</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74,090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234,130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130,791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4087590133"/>
                  </a:ext>
                </a:extLst>
              </a:tr>
              <a:tr h="241234">
                <a:tc>
                  <a:txBody>
                    <a:bodyPr/>
                    <a:lstStyle/>
                    <a:p>
                      <a:pPr algn="l">
                        <a:lnSpc>
                          <a:spcPct val="150000"/>
                        </a:lnSpc>
                        <a:spcAft>
                          <a:spcPts val="0"/>
                        </a:spcAft>
                      </a:pPr>
                      <a:r>
                        <a:rPr lang="en-US" sz="1100" noProof="0" dirty="0">
                          <a:effectLst/>
                        </a:rPr>
                        <a:t>  Transport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7,910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27,180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17,274</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26,350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68,870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43,381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2718851377"/>
                  </a:ext>
                </a:extLst>
              </a:tr>
              <a:tr h="241234">
                <a:tc>
                  <a:txBody>
                    <a:bodyPr/>
                    <a:lstStyle/>
                    <a:p>
                      <a:pPr algn="l">
                        <a:lnSpc>
                          <a:spcPct val="150000"/>
                        </a:lnSpc>
                        <a:spcAft>
                          <a:spcPts val="0"/>
                        </a:spcAft>
                      </a:pPr>
                      <a:r>
                        <a:rPr lang="en-US" sz="1100" noProof="0" dirty="0">
                          <a:effectLst/>
                        </a:rPr>
                        <a:t>  Travel</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14,470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38,930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31,111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20,670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57,060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32,071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151371546"/>
                  </a:ext>
                </a:extLst>
              </a:tr>
              <a:tr h="241234">
                <a:tc>
                  <a:txBody>
                    <a:bodyPr/>
                    <a:lstStyle/>
                    <a:p>
                      <a:pPr algn="l">
                        <a:lnSpc>
                          <a:spcPct val="150000"/>
                        </a:lnSpc>
                        <a:spcAft>
                          <a:spcPts val="0"/>
                        </a:spcAft>
                      </a:pPr>
                      <a:r>
                        <a:rPr lang="en-US" sz="1100" noProof="0" dirty="0">
                          <a:effectLst/>
                        </a:rPr>
                        <a:t>  Other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10,820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29,890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20,398</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27,060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108,200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55,341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468661187"/>
                  </a:ext>
                </a:extLst>
              </a:tr>
              <a:tr h="357846">
                <a:tc>
                  <a:txBody>
                    <a:bodyPr/>
                    <a:lstStyle/>
                    <a:p>
                      <a:pPr algn="l">
                        <a:lnSpc>
                          <a:spcPct val="150000"/>
                        </a:lnSpc>
                        <a:spcAft>
                          <a:spcPts val="0"/>
                        </a:spcAft>
                      </a:pPr>
                      <a:r>
                        <a:rPr lang="en-US" sz="1100" noProof="0" dirty="0">
                          <a:effectLst/>
                        </a:rPr>
                        <a:t>	Communications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1,550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4,670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3,137</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631584216"/>
                  </a:ext>
                </a:extLst>
              </a:tr>
              <a:tr h="357846">
                <a:tc>
                  <a:txBody>
                    <a:bodyPr/>
                    <a:lstStyle/>
                    <a:p>
                      <a:pPr algn="l">
                        <a:lnSpc>
                          <a:spcPct val="150000"/>
                        </a:lnSpc>
                        <a:spcAft>
                          <a:spcPts val="0"/>
                        </a:spcAft>
                      </a:pPr>
                      <a:r>
                        <a:rPr lang="en-US" sz="1100" noProof="0" dirty="0">
                          <a:effectLst/>
                        </a:rPr>
                        <a:t>	Construction</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300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1,820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1,286</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240275845"/>
                  </a:ext>
                </a:extLst>
              </a:tr>
              <a:tr h="357846">
                <a:tc>
                  <a:txBody>
                    <a:bodyPr/>
                    <a:lstStyle/>
                    <a:p>
                      <a:pPr algn="l">
                        <a:lnSpc>
                          <a:spcPct val="150000"/>
                        </a:lnSpc>
                        <a:spcAft>
                          <a:spcPts val="0"/>
                        </a:spcAft>
                      </a:pPr>
                      <a:r>
                        <a:rPr lang="en-US" sz="1100" noProof="0" dirty="0">
                          <a:effectLst/>
                        </a:rPr>
                        <a:t>	Insurance</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850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1,160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926</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478997910"/>
                  </a:ext>
                </a:extLst>
              </a:tr>
              <a:tr h="357846">
                <a:tc>
                  <a:txBody>
                    <a:bodyPr/>
                    <a:lstStyle/>
                    <a:p>
                      <a:pPr algn="l">
                        <a:lnSpc>
                          <a:spcPct val="150000"/>
                        </a:lnSpc>
                        <a:spcAft>
                          <a:spcPts val="0"/>
                        </a:spcAft>
                      </a:pPr>
                      <a:r>
                        <a:rPr lang="en-US" sz="1100" noProof="0" dirty="0">
                          <a:effectLst/>
                        </a:rPr>
                        <a:t>	Financial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950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2,360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1,581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1067893876"/>
                  </a:ext>
                </a:extLst>
              </a:tr>
              <a:tr h="390396">
                <a:tc>
                  <a:txBody>
                    <a:bodyPr/>
                    <a:lstStyle/>
                    <a:p>
                      <a:pPr algn="l">
                        <a:lnSpc>
                          <a:spcPct val="150000"/>
                        </a:lnSpc>
                        <a:spcAft>
                          <a:spcPts val="0"/>
                        </a:spcAft>
                      </a:pPr>
                      <a:r>
                        <a:rPr lang="en-US" sz="1100" noProof="0" dirty="0">
                          <a:effectLst/>
                        </a:rPr>
                        <a:t>	Computer and information</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120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1,300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620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4016740582"/>
                  </a:ext>
                </a:extLst>
              </a:tr>
              <a:tr h="390396">
                <a:tc>
                  <a:txBody>
                    <a:bodyPr/>
                    <a:lstStyle/>
                    <a:p>
                      <a:pPr algn="l">
                        <a:lnSpc>
                          <a:spcPct val="150000"/>
                        </a:lnSpc>
                        <a:spcAft>
                          <a:spcPts val="0"/>
                        </a:spcAft>
                      </a:pPr>
                      <a:r>
                        <a:rPr lang="en-US" sz="1100" noProof="0" dirty="0">
                          <a:effectLst/>
                        </a:rPr>
                        <a:t>	Royalties and license fees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210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310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316</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720911029"/>
                  </a:ext>
                </a:extLst>
              </a:tr>
              <a:tr h="390396">
                <a:tc>
                  <a:txBody>
                    <a:bodyPr/>
                    <a:lstStyle/>
                    <a:p>
                      <a:pPr algn="l">
                        <a:lnSpc>
                          <a:spcPct val="150000"/>
                        </a:lnSpc>
                        <a:spcAft>
                          <a:spcPts val="0"/>
                        </a:spcAft>
                      </a:pPr>
                      <a:r>
                        <a:rPr lang="en-US" sz="1100" noProof="0" dirty="0">
                          <a:effectLst/>
                        </a:rPr>
                        <a:t>	Other business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5,050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11,570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8,019</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7005449"/>
                  </a:ext>
                </a:extLst>
              </a:tr>
              <a:tr h="498798">
                <a:tc>
                  <a:txBody>
                    <a:bodyPr/>
                    <a:lstStyle/>
                    <a:p>
                      <a:pPr algn="l">
                        <a:lnSpc>
                          <a:spcPct val="150000"/>
                        </a:lnSpc>
                        <a:spcAft>
                          <a:spcPts val="0"/>
                        </a:spcAft>
                      </a:pPr>
                      <a:r>
                        <a:rPr lang="en-US" sz="1100" noProof="0" dirty="0">
                          <a:effectLst/>
                        </a:rPr>
                        <a:t>	Personal, cultural and recreational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80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450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290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956151746"/>
                  </a:ext>
                </a:extLst>
              </a:tr>
              <a:tr h="390396">
                <a:tc>
                  <a:txBody>
                    <a:bodyPr/>
                    <a:lstStyle/>
                    <a:p>
                      <a:pPr algn="l">
                        <a:lnSpc>
                          <a:spcPct val="150000"/>
                        </a:lnSpc>
                        <a:spcAft>
                          <a:spcPts val="0"/>
                        </a:spcAft>
                      </a:pPr>
                      <a:r>
                        <a:rPr lang="en-US" sz="1100" noProof="0" dirty="0">
                          <a:effectLst/>
                        </a:rPr>
                        <a:t>	Government services </a:t>
                      </a:r>
                      <a:r>
                        <a:rPr lang="en-US" sz="1100" noProof="0" dirty="0" err="1">
                          <a:effectLst/>
                        </a:rPr>
                        <a:t>n.i.e</a:t>
                      </a:r>
                      <a:r>
                        <a:rPr lang="en-US" sz="1100" noProof="0" dirty="0">
                          <a:effectLst/>
                        </a:rPr>
                        <a:t>.</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1,700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6,250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4,223</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3,090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9,140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5,739</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3680190043"/>
                  </a:ext>
                </a:extLst>
              </a:tr>
              <a:tr h="241234">
                <a:tc>
                  <a:txBody>
                    <a:bodyPr/>
                    <a:lstStyle/>
                    <a:p>
                      <a:pPr algn="l">
                        <a:lnSpc>
                          <a:spcPct val="150000"/>
                        </a:lnSpc>
                        <a:spcAft>
                          <a:spcPts val="0"/>
                        </a:spcAft>
                      </a:pPr>
                      <a:r>
                        <a:rPr lang="en-US" sz="1100" noProof="0" dirty="0">
                          <a:effectLst/>
                        </a:rPr>
                        <a:t>Memo item: Commercial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31,560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89,750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64,584</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70,990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224,980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125,051</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637534358"/>
                  </a:ext>
                </a:extLst>
              </a:tr>
              <a:tr h="390396">
                <a:tc>
                  <a:txBody>
                    <a:bodyPr/>
                    <a:lstStyle/>
                    <a:p>
                      <a:pPr algn="l">
                        <a:lnSpc>
                          <a:spcPct val="150000"/>
                        </a:lnSpc>
                        <a:spcAft>
                          <a:spcPts val="0"/>
                        </a:spcAft>
                      </a:pPr>
                      <a:r>
                        <a:rPr lang="en-US" sz="1100" noProof="0" dirty="0">
                          <a:effectLst/>
                        </a:rPr>
                        <a:t>Memo item: Other commercial services</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nchor="ctr"/>
                </a:tc>
                <a:tc>
                  <a:txBody>
                    <a:bodyPr/>
                    <a:lstStyle/>
                    <a:p>
                      <a:pPr algn="r">
                        <a:lnSpc>
                          <a:spcPct val="150000"/>
                        </a:lnSpc>
                        <a:spcAft>
                          <a:spcPts val="0"/>
                        </a:spcAft>
                      </a:pPr>
                      <a:r>
                        <a:rPr lang="en-US" sz="1100" noProof="0" dirty="0">
                          <a:effectLst/>
                        </a:rPr>
                        <a:t>9,120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23,630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16,176</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23,970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99,050</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tc>
                  <a:txBody>
                    <a:bodyPr/>
                    <a:lstStyle/>
                    <a:p>
                      <a:pPr algn="r">
                        <a:lnSpc>
                          <a:spcPct val="150000"/>
                        </a:lnSpc>
                        <a:spcAft>
                          <a:spcPts val="0"/>
                        </a:spcAft>
                      </a:pPr>
                      <a:r>
                        <a:rPr lang="en-US" sz="1100" noProof="0" dirty="0">
                          <a:effectLst/>
                        </a:rPr>
                        <a:t>49,599</a:t>
                      </a:r>
                      <a:endParaRPr lang="en-US" sz="1400" noProof="0" dirty="0">
                        <a:solidFill>
                          <a:srgbClr val="000000"/>
                        </a:solidFill>
                        <a:effectLst/>
                        <a:latin typeface="Times New Roman" panose="02020603050405020304" pitchFamily="18" charset="0"/>
                        <a:ea typeface="Times New Roman" panose="02020603050405020304" pitchFamily="18" charset="0"/>
                      </a:endParaRPr>
                    </a:p>
                  </a:txBody>
                  <a:tcPr marL="37332" marR="37332" marT="37332" marB="37332"/>
                </a:tc>
                <a:extLst>
                  <a:ext uri="{0D108BD9-81ED-4DB2-BD59-A6C34878D82A}">
                    <a16:rowId xmlns:a16="http://schemas.microsoft.com/office/drawing/2014/main" val="2339931509"/>
                  </a:ext>
                </a:extLst>
              </a:tr>
            </a:tbl>
          </a:graphicData>
        </a:graphic>
      </p:graphicFrame>
      <p:sp>
        <p:nvSpPr>
          <p:cNvPr id="5" name="Rectángulo 4"/>
          <p:cNvSpPr/>
          <p:nvPr/>
        </p:nvSpPr>
        <p:spPr>
          <a:xfrm>
            <a:off x="2977662" y="152142"/>
            <a:ext cx="6813452" cy="369332"/>
          </a:xfrm>
          <a:prstGeom prst="rect">
            <a:avLst/>
          </a:prstGeom>
        </p:spPr>
        <p:txBody>
          <a:bodyPr wrap="squar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Exports (imports) of services from Africa (LAC, million USD)</a:t>
            </a:r>
            <a:endParaRPr lang="en-US" dirty="0"/>
          </a:p>
        </p:txBody>
      </p:sp>
      <p:sp>
        <p:nvSpPr>
          <p:cNvPr id="6" name="CuadroTexto 5"/>
          <p:cNvSpPr txBox="1"/>
          <p:nvPr/>
        </p:nvSpPr>
        <p:spPr>
          <a:xfrm>
            <a:off x="10162376" y="6565209"/>
            <a:ext cx="1930337" cy="276999"/>
          </a:xfrm>
          <a:prstGeom prst="rect">
            <a:avLst/>
          </a:prstGeom>
          <a:noFill/>
        </p:spPr>
        <p:txBody>
          <a:bodyPr wrap="none" rtlCol="0">
            <a:spAutoFit/>
          </a:bodyPr>
          <a:lstStyle/>
          <a:p>
            <a:r>
              <a:rPr lang="es-AR" sz="1200" dirty="0" err="1"/>
              <a:t>Source</a:t>
            </a:r>
            <a:r>
              <a:rPr lang="es-AR" sz="1200" dirty="0"/>
              <a:t>: </a:t>
            </a:r>
            <a:r>
              <a:rPr lang="es-AR" sz="1200" dirty="0" err="1"/>
              <a:t>United</a:t>
            </a:r>
            <a:r>
              <a:rPr lang="es-AR" sz="1200" dirty="0"/>
              <a:t> </a:t>
            </a:r>
            <a:r>
              <a:rPr lang="es-AR" sz="1200" dirty="0" err="1"/>
              <a:t>Nations</a:t>
            </a:r>
            <a:endParaRPr lang="es-AR" sz="1200" dirty="0"/>
          </a:p>
        </p:txBody>
      </p:sp>
    </p:spTree>
    <p:extLst>
      <p:ext uri="{BB962C8B-B14F-4D97-AF65-F5344CB8AC3E}">
        <p14:creationId xmlns:p14="http://schemas.microsoft.com/office/powerpoint/2010/main" val="3700278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n-US" dirty="0"/>
              <a:t>Integration among countries</a:t>
            </a:r>
          </a:p>
        </p:txBody>
      </p:sp>
      <p:sp>
        <p:nvSpPr>
          <p:cNvPr id="3" name="Marcador de contenido 2"/>
          <p:cNvSpPr>
            <a:spLocks noGrp="1"/>
          </p:cNvSpPr>
          <p:nvPr>
            <p:ph idx="1"/>
          </p:nvPr>
        </p:nvSpPr>
        <p:spPr>
          <a:xfrm>
            <a:off x="394447" y="2121407"/>
            <a:ext cx="10733801" cy="4478175"/>
          </a:xfrm>
        </p:spPr>
        <p:txBody>
          <a:bodyPr>
            <a:noAutofit/>
          </a:bodyPr>
          <a:lstStyle/>
          <a:p>
            <a:pPr algn="just"/>
            <a:r>
              <a:rPr lang="en-US" sz="2800" dirty="0"/>
              <a:t>Three kinds of strategies:</a:t>
            </a:r>
          </a:p>
          <a:p>
            <a:pPr marL="617220" lvl="1" indent="-342900" algn="just">
              <a:buFont typeface="+mj-lt"/>
              <a:buAutoNum type="arabicParenR"/>
            </a:pPr>
            <a:r>
              <a:rPr lang="en-US" sz="2400" dirty="0"/>
              <a:t>joint defense of common interests at the multilateral level to achieve a better negotiating position (e.g. in areas such as rounds of the World Trade Organization, WTO);</a:t>
            </a:r>
          </a:p>
          <a:p>
            <a:pPr marL="617220" lvl="1" indent="-342900" algn="just">
              <a:buFont typeface="+mj-lt"/>
              <a:buAutoNum type="arabicParenR"/>
            </a:pPr>
            <a:r>
              <a:rPr lang="en-US" sz="2400" dirty="0"/>
              <a:t>strengthening technical cooperation in those areas where each region/country has an expertise (e.g. agricultural technical cooperation, mining and natural resources in general);</a:t>
            </a:r>
          </a:p>
          <a:p>
            <a:pPr marL="617220" lvl="1" indent="-342900" algn="just">
              <a:buFont typeface="+mj-lt"/>
              <a:buAutoNum type="arabicParenR"/>
            </a:pPr>
            <a:r>
              <a:rPr lang="en-US" sz="2400" b="1" dirty="0"/>
              <a:t>interregional production complementation schemes that enable countries to insert in activities with more value added within global and/or regional value chains (e.g. through increased production and trade specialization or upgrading).</a:t>
            </a:r>
          </a:p>
          <a:p>
            <a:pPr lvl="1" algn="just"/>
            <a:endParaRPr lang="en-US" sz="2400"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2842493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p:cNvSpPr>
            <a:spLocks noGrp="1"/>
          </p:cNvSpPr>
          <p:nvPr>
            <p:ph type="sldNum" sz="quarter" idx="12"/>
          </p:nvPr>
        </p:nvSpPr>
        <p:spPr/>
        <p:txBody>
          <a:bodyPr/>
          <a:lstStyle/>
          <a:p>
            <a:fld id="{4FAB73BC-B049-4115-A692-8D63A059BFB8}" type="slidenum">
              <a:rPr lang="en-US" smtClean="0"/>
              <a:t>30</a:t>
            </a:fld>
            <a:endParaRPr lang="en-US" dirty="0"/>
          </a:p>
        </p:txBody>
      </p:sp>
      <p:graphicFrame>
        <p:nvGraphicFramePr>
          <p:cNvPr id="3" name="Tabla 2"/>
          <p:cNvGraphicFramePr>
            <a:graphicFrameLocks noGrp="1"/>
          </p:cNvGraphicFramePr>
          <p:nvPr>
            <p:extLst/>
          </p:nvPr>
        </p:nvGraphicFramePr>
        <p:xfrm>
          <a:off x="295423" y="534039"/>
          <a:ext cx="11015705" cy="6304123"/>
        </p:xfrm>
        <a:graphic>
          <a:graphicData uri="http://schemas.openxmlformats.org/drawingml/2006/table">
            <a:tbl>
              <a:tblPr>
                <a:tableStyleId>{5C22544A-7EE6-4342-B048-85BDC9FD1C3A}</a:tableStyleId>
              </a:tblPr>
              <a:tblGrid>
                <a:gridCol w="3715029">
                  <a:extLst>
                    <a:ext uri="{9D8B030D-6E8A-4147-A177-3AD203B41FA5}">
                      <a16:colId xmlns:a16="http://schemas.microsoft.com/office/drawing/2014/main" val="2598706647"/>
                    </a:ext>
                  </a:extLst>
                </a:gridCol>
                <a:gridCol w="1164412">
                  <a:extLst>
                    <a:ext uri="{9D8B030D-6E8A-4147-A177-3AD203B41FA5}">
                      <a16:colId xmlns:a16="http://schemas.microsoft.com/office/drawing/2014/main" val="1848379237"/>
                    </a:ext>
                  </a:extLst>
                </a:gridCol>
                <a:gridCol w="1238342">
                  <a:extLst>
                    <a:ext uri="{9D8B030D-6E8A-4147-A177-3AD203B41FA5}">
                      <a16:colId xmlns:a16="http://schemas.microsoft.com/office/drawing/2014/main" val="3195498950"/>
                    </a:ext>
                  </a:extLst>
                </a:gridCol>
                <a:gridCol w="1238342">
                  <a:extLst>
                    <a:ext uri="{9D8B030D-6E8A-4147-A177-3AD203B41FA5}">
                      <a16:colId xmlns:a16="http://schemas.microsoft.com/office/drawing/2014/main" val="2004374647"/>
                    </a:ext>
                  </a:extLst>
                </a:gridCol>
                <a:gridCol w="1145928">
                  <a:extLst>
                    <a:ext uri="{9D8B030D-6E8A-4147-A177-3AD203B41FA5}">
                      <a16:colId xmlns:a16="http://schemas.microsoft.com/office/drawing/2014/main" val="2077786908"/>
                    </a:ext>
                  </a:extLst>
                </a:gridCol>
                <a:gridCol w="1256826">
                  <a:extLst>
                    <a:ext uri="{9D8B030D-6E8A-4147-A177-3AD203B41FA5}">
                      <a16:colId xmlns:a16="http://schemas.microsoft.com/office/drawing/2014/main" val="371908399"/>
                    </a:ext>
                  </a:extLst>
                </a:gridCol>
                <a:gridCol w="1256826">
                  <a:extLst>
                    <a:ext uri="{9D8B030D-6E8A-4147-A177-3AD203B41FA5}">
                      <a16:colId xmlns:a16="http://schemas.microsoft.com/office/drawing/2014/main" val="4069267045"/>
                    </a:ext>
                  </a:extLst>
                </a:gridCol>
              </a:tblGrid>
              <a:tr h="232903">
                <a:tc rowSpan="2">
                  <a:txBody>
                    <a:bodyPr/>
                    <a:lstStyle/>
                    <a:p>
                      <a:pPr algn="l">
                        <a:lnSpc>
                          <a:spcPct val="150000"/>
                        </a:lnSpc>
                        <a:spcAft>
                          <a:spcPts val="0"/>
                        </a:spcAft>
                      </a:pPr>
                      <a:r>
                        <a:rPr lang="en-US" sz="1100" noProof="0" dirty="0">
                          <a:effectLst/>
                        </a:rPr>
                        <a:t>Service category</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gridSpan="3">
                  <a:txBody>
                    <a:bodyPr/>
                    <a:lstStyle/>
                    <a:p>
                      <a:pPr algn="ctr">
                        <a:lnSpc>
                          <a:spcPct val="150000"/>
                        </a:lnSpc>
                        <a:spcAft>
                          <a:spcPts val="0"/>
                        </a:spcAft>
                      </a:pPr>
                      <a:r>
                        <a:rPr lang="en-US" sz="1100" noProof="0" dirty="0">
                          <a:effectLst/>
                        </a:rPr>
                        <a:t>LAC exports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hMerge="1">
                  <a:txBody>
                    <a:bodyPr/>
                    <a:lstStyle/>
                    <a:p>
                      <a:endParaRPr lang="es-AR"/>
                    </a:p>
                  </a:txBody>
                  <a:tcPr/>
                </a:tc>
                <a:tc hMerge="1">
                  <a:txBody>
                    <a:bodyPr/>
                    <a:lstStyle/>
                    <a:p>
                      <a:endParaRPr lang="es-AR"/>
                    </a:p>
                  </a:txBody>
                  <a:tcPr/>
                </a:tc>
                <a:tc gridSpan="3">
                  <a:txBody>
                    <a:bodyPr/>
                    <a:lstStyle/>
                    <a:p>
                      <a:pPr algn="ctr">
                        <a:lnSpc>
                          <a:spcPct val="150000"/>
                        </a:lnSpc>
                        <a:spcAft>
                          <a:spcPts val="0"/>
                        </a:spcAft>
                      </a:pPr>
                      <a:r>
                        <a:rPr lang="en-US" sz="1100" noProof="0" dirty="0">
                          <a:effectLst/>
                        </a:rPr>
                        <a:t>African imports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hMerge="1">
                  <a:txBody>
                    <a:bodyPr/>
                    <a:lstStyle/>
                    <a:p>
                      <a:endParaRPr lang="es-AR"/>
                    </a:p>
                  </a:txBody>
                  <a:tcPr/>
                </a:tc>
                <a:tc hMerge="1">
                  <a:txBody>
                    <a:bodyPr/>
                    <a:lstStyle/>
                    <a:p>
                      <a:endParaRPr lang="es-AR"/>
                    </a:p>
                  </a:txBody>
                  <a:tcPr/>
                </a:tc>
                <a:extLst>
                  <a:ext uri="{0D108BD9-81ED-4DB2-BD59-A6C34878D82A}">
                    <a16:rowId xmlns:a16="http://schemas.microsoft.com/office/drawing/2014/main" val="4069302420"/>
                  </a:ext>
                </a:extLst>
              </a:tr>
              <a:tr h="232903">
                <a:tc vMerge="1">
                  <a:txBody>
                    <a:bodyPr/>
                    <a:lstStyle/>
                    <a:p>
                      <a:endParaRPr lang="es-AR"/>
                    </a:p>
                  </a:txBody>
                  <a:tcPr/>
                </a:tc>
                <a:tc>
                  <a:txBody>
                    <a:bodyPr/>
                    <a:lstStyle/>
                    <a:p>
                      <a:pPr algn="ctr">
                        <a:lnSpc>
                          <a:spcPct val="150000"/>
                        </a:lnSpc>
                        <a:spcAft>
                          <a:spcPts val="0"/>
                        </a:spcAft>
                      </a:pPr>
                      <a:r>
                        <a:rPr lang="en-US" sz="1100" noProof="0" dirty="0">
                          <a:effectLst/>
                        </a:rPr>
                        <a:t>2000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ctr">
                        <a:lnSpc>
                          <a:spcPct val="150000"/>
                        </a:lnSpc>
                        <a:spcAft>
                          <a:spcPts val="0"/>
                        </a:spcAft>
                      </a:pPr>
                      <a:r>
                        <a:rPr lang="en-US" sz="1100" noProof="0" dirty="0">
                          <a:effectLst/>
                        </a:rPr>
                        <a:t>2013</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ctr">
                        <a:lnSpc>
                          <a:spcPct val="150000"/>
                        </a:lnSpc>
                        <a:spcAft>
                          <a:spcPts val="0"/>
                        </a:spcAft>
                      </a:pPr>
                      <a:r>
                        <a:rPr lang="en-US" sz="1100" noProof="0" dirty="0">
                          <a:effectLst/>
                        </a:rPr>
                        <a:t>Average</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ctr">
                        <a:lnSpc>
                          <a:spcPct val="150000"/>
                        </a:lnSpc>
                        <a:spcAft>
                          <a:spcPts val="0"/>
                        </a:spcAft>
                      </a:pPr>
                      <a:r>
                        <a:rPr lang="en-US" sz="1100" noProof="0" dirty="0">
                          <a:effectLst/>
                        </a:rPr>
                        <a:t>2000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ctr">
                        <a:lnSpc>
                          <a:spcPct val="150000"/>
                        </a:lnSpc>
                        <a:spcAft>
                          <a:spcPts val="0"/>
                        </a:spcAft>
                      </a:pPr>
                      <a:r>
                        <a:rPr lang="en-US" sz="1100" noProof="0" dirty="0">
                          <a:effectLst/>
                        </a:rPr>
                        <a:t>2013</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ctr">
                        <a:lnSpc>
                          <a:spcPct val="150000"/>
                        </a:lnSpc>
                        <a:spcAft>
                          <a:spcPts val="0"/>
                        </a:spcAft>
                      </a:pPr>
                      <a:r>
                        <a:rPr lang="en-US" sz="1100" noProof="0" dirty="0">
                          <a:effectLst/>
                        </a:rPr>
                        <a:t>Average</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extLst>
                  <a:ext uri="{0D108BD9-81ED-4DB2-BD59-A6C34878D82A}">
                    <a16:rowId xmlns:a16="http://schemas.microsoft.com/office/drawing/2014/main" val="3860594152"/>
                  </a:ext>
                </a:extLst>
              </a:tr>
              <a:tr h="376133">
                <a:tc>
                  <a:txBody>
                    <a:bodyPr/>
                    <a:lstStyle/>
                    <a:p>
                      <a:pPr algn="l">
                        <a:lnSpc>
                          <a:spcPct val="150000"/>
                        </a:lnSpc>
                        <a:spcAft>
                          <a:spcPts val="0"/>
                        </a:spcAft>
                      </a:pPr>
                      <a:r>
                        <a:rPr lang="en-US" sz="1100" noProof="0" dirty="0">
                          <a:effectLst/>
                        </a:rPr>
                        <a:t>Total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61,760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167,820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105,621</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41,670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170,750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107,006</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3752986210"/>
                  </a:ext>
                </a:extLst>
              </a:tr>
              <a:tr h="232903">
                <a:tc>
                  <a:txBody>
                    <a:bodyPr/>
                    <a:lstStyle/>
                    <a:p>
                      <a:pPr algn="l">
                        <a:lnSpc>
                          <a:spcPct val="150000"/>
                        </a:lnSpc>
                        <a:spcAft>
                          <a:spcPts val="0"/>
                        </a:spcAft>
                      </a:pPr>
                      <a:r>
                        <a:rPr lang="en-US" sz="1100" noProof="0" dirty="0">
                          <a:effectLst/>
                        </a:rPr>
                        <a:t>  Transport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11,090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30,640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20,326</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14,700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65,380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39,631</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1719666744"/>
                  </a:ext>
                </a:extLst>
              </a:tr>
              <a:tr h="232903">
                <a:tc>
                  <a:txBody>
                    <a:bodyPr/>
                    <a:lstStyle/>
                    <a:p>
                      <a:pPr algn="l">
                        <a:lnSpc>
                          <a:spcPct val="150000"/>
                        </a:lnSpc>
                        <a:spcAft>
                          <a:spcPts val="0"/>
                        </a:spcAft>
                      </a:pPr>
                      <a:r>
                        <a:rPr lang="en-US" sz="1100" noProof="0" dirty="0">
                          <a:effectLst/>
                        </a:rPr>
                        <a:t>  Travel</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31,640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65,310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46,611</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8,280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26,100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18,527</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3556372210"/>
                  </a:ext>
                </a:extLst>
              </a:tr>
              <a:tr h="232903">
                <a:tc>
                  <a:txBody>
                    <a:bodyPr/>
                    <a:lstStyle/>
                    <a:p>
                      <a:pPr algn="l">
                        <a:lnSpc>
                          <a:spcPct val="150000"/>
                        </a:lnSpc>
                        <a:spcAft>
                          <a:spcPts val="0"/>
                        </a:spcAft>
                      </a:pPr>
                      <a:r>
                        <a:rPr lang="en-US" sz="1100" noProof="0" dirty="0">
                          <a:effectLst/>
                        </a:rPr>
                        <a:t>  Other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19,030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71,870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38,681</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18,500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79,270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48,779</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3880250981"/>
                  </a:ext>
                </a:extLst>
              </a:tr>
              <a:tr h="376913">
                <a:tc>
                  <a:txBody>
                    <a:bodyPr/>
                    <a:lstStyle/>
                    <a:p>
                      <a:pPr algn="l">
                        <a:lnSpc>
                          <a:spcPct val="150000"/>
                        </a:lnSpc>
                        <a:spcAft>
                          <a:spcPts val="0"/>
                        </a:spcAft>
                      </a:pPr>
                      <a:r>
                        <a:rPr lang="en-US" sz="1100" noProof="0" dirty="0">
                          <a:effectLst/>
                        </a:rPr>
                        <a:t>	Communications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3,220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3,730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3,407</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3582103845"/>
                  </a:ext>
                </a:extLst>
              </a:tr>
              <a:tr h="376133">
                <a:tc>
                  <a:txBody>
                    <a:bodyPr/>
                    <a:lstStyle/>
                    <a:p>
                      <a:pPr algn="l">
                        <a:lnSpc>
                          <a:spcPct val="150000"/>
                        </a:lnSpc>
                        <a:spcAft>
                          <a:spcPts val="0"/>
                        </a:spcAft>
                      </a:pPr>
                      <a:r>
                        <a:rPr lang="en-US" sz="1100" noProof="0" dirty="0">
                          <a:effectLst/>
                        </a:rPr>
                        <a:t>	Construction</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320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160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167</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2475576615"/>
                  </a:ext>
                </a:extLst>
              </a:tr>
              <a:tr h="376133">
                <a:tc>
                  <a:txBody>
                    <a:bodyPr/>
                    <a:lstStyle/>
                    <a:p>
                      <a:pPr algn="l">
                        <a:lnSpc>
                          <a:spcPct val="150000"/>
                        </a:lnSpc>
                        <a:spcAft>
                          <a:spcPts val="0"/>
                        </a:spcAft>
                      </a:pPr>
                      <a:r>
                        <a:rPr lang="en-US" sz="1100" noProof="0" dirty="0">
                          <a:effectLst/>
                        </a:rPr>
                        <a:t>	Insurance</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2,790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4,780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3,135</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2022891488"/>
                  </a:ext>
                </a:extLst>
              </a:tr>
              <a:tr h="376913">
                <a:tc>
                  <a:txBody>
                    <a:bodyPr/>
                    <a:lstStyle/>
                    <a:p>
                      <a:pPr algn="l">
                        <a:lnSpc>
                          <a:spcPct val="150000"/>
                        </a:lnSpc>
                        <a:spcAft>
                          <a:spcPts val="0"/>
                        </a:spcAft>
                      </a:pPr>
                      <a:r>
                        <a:rPr lang="en-US" sz="1100" noProof="0" dirty="0">
                          <a:effectLst/>
                        </a:rPr>
                        <a:t>	Financial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980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5,230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2,405</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1351074016"/>
                  </a:ext>
                </a:extLst>
              </a:tr>
              <a:tr h="376913">
                <a:tc>
                  <a:txBody>
                    <a:bodyPr/>
                    <a:lstStyle/>
                    <a:p>
                      <a:pPr algn="l">
                        <a:lnSpc>
                          <a:spcPct val="150000"/>
                        </a:lnSpc>
                        <a:spcAft>
                          <a:spcPts val="0"/>
                        </a:spcAft>
                      </a:pPr>
                      <a:r>
                        <a:rPr lang="en-US" sz="1100" noProof="0" dirty="0">
                          <a:effectLst/>
                        </a:rPr>
                        <a:t>	Computer and information</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450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5,690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2,354</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494467417"/>
                  </a:ext>
                </a:extLst>
              </a:tr>
              <a:tr h="376913">
                <a:tc>
                  <a:txBody>
                    <a:bodyPr/>
                    <a:lstStyle/>
                    <a:p>
                      <a:pPr algn="l">
                        <a:lnSpc>
                          <a:spcPct val="150000"/>
                        </a:lnSpc>
                        <a:spcAft>
                          <a:spcPts val="0"/>
                        </a:spcAft>
                      </a:pPr>
                      <a:r>
                        <a:rPr lang="en-US" sz="1100" noProof="0" dirty="0">
                          <a:effectLst/>
                        </a:rPr>
                        <a:t>	Royalties and license fees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480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3,420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996</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1077682656"/>
                  </a:ext>
                </a:extLst>
              </a:tr>
              <a:tr h="376913">
                <a:tc>
                  <a:txBody>
                    <a:bodyPr/>
                    <a:lstStyle/>
                    <a:p>
                      <a:pPr algn="l">
                        <a:lnSpc>
                          <a:spcPct val="150000"/>
                        </a:lnSpc>
                        <a:spcAft>
                          <a:spcPts val="0"/>
                        </a:spcAft>
                      </a:pPr>
                      <a:r>
                        <a:rPr lang="en-US" sz="1100" noProof="0" dirty="0">
                          <a:effectLst/>
                        </a:rPr>
                        <a:t>	Other business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8,380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43,560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22,519</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4082107045"/>
                  </a:ext>
                </a:extLst>
              </a:tr>
              <a:tr h="528469">
                <a:tc>
                  <a:txBody>
                    <a:bodyPr/>
                    <a:lstStyle/>
                    <a:p>
                      <a:pPr algn="l">
                        <a:lnSpc>
                          <a:spcPct val="150000"/>
                        </a:lnSpc>
                        <a:spcAft>
                          <a:spcPts val="0"/>
                        </a:spcAft>
                      </a:pPr>
                      <a:r>
                        <a:rPr lang="en-US" sz="1100" noProof="0" dirty="0">
                          <a:effectLst/>
                        </a:rPr>
                        <a:t>	Personal, cultural and recreational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530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1,390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844</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2218777169"/>
                  </a:ext>
                </a:extLst>
              </a:tr>
              <a:tr h="376913">
                <a:tc>
                  <a:txBody>
                    <a:bodyPr/>
                    <a:lstStyle/>
                    <a:p>
                      <a:pPr algn="l">
                        <a:lnSpc>
                          <a:spcPct val="150000"/>
                        </a:lnSpc>
                        <a:spcAft>
                          <a:spcPts val="0"/>
                        </a:spcAft>
                      </a:pPr>
                      <a:r>
                        <a:rPr lang="en-US" sz="1100" noProof="0" dirty="0">
                          <a:effectLst/>
                        </a:rPr>
                        <a:t>	Government services </a:t>
                      </a:r>
                      <a:r>
                        <a:rPr lang="en-US" sz="1100" noProof="0" dirty="0" err="1">
                          <a:effectLst/>
                        </a:rPr>
                        <a:t>n.i.e</a:t>
                      </a:r>
                      <a:r>
                        <a:rPr lang="en-US" sz="1100" noProof="0" dirty="0">
                          <a:effectLst/>
                        </a:rPr>
                        <a:t>.</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1,900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3,900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2,854</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2,740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10,940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7,836</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1976471975"/>
                  </a:ext>
                </a:extLst>
              </a:tr>
              <a:tr h="376913">
                <a:tc>
                  <a:txBody>
                    <a:bodyPr/>
                    <a:lstStyle/>
                    <a:p>
                      <a:pPr algn="l">
                        <a:lnSpc>
                          <a:spcPct val="150000"/>
                        </a:lnSpc>
                        <a:spcAft>
                          <a:spcPts val="0"/>
                        </a:spcAft>
                      </a:pPr>
                      <a:r>
                        <a:rPr lang="en-US" sz="1100" noProof="0" dirty="0">
                          <a:effectLst/>
                        </a:rPr>
                        <a:t>Memo item: Commercial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59,860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163,920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102,768</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38,920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159,810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99,171</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2392326985"/>
                  </a:ext>
                </a:extLst>
              </a:tr>
              <a:tr h="376913">
                <a:tc>
                  <a:txBody>
                    <a:bodyPr/>
                    <a:lstStyle/>
                    <a:p>
                      <a:pPr algn="l">
                        <a:lnSpc>
                          <a:spcPct val="150000"/>
                        </a:lnSpc>
                        <a:spcAft>
                          <a:spcPts val="0"/>
                        </a:spcAft>
                      </a:pPr>
                      <a:r>
                        <a:rPr lang="en-US" sz="1100" noProof="0" dirty="0">
                          <a:effectLst/>
                        </a:rPr>
                        <a:t>Memo item: Other commercial services</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nchor="ctr"/>
                </a:tc>
                <a:tc>
                  <a:txBody>
                    <a:bodyPr/>
                    <a:lstStyle/>
                    <a:p>
                      <a:pPr algn="r">
                        <a:lnSpc>
                          <a:spcPct val="150000"/>
                        </a:lnSpc>
                        <a:spcAft>
                          <a:spcPts val="0"/>
                        </a:spcAft>
                      </a:pPr>
                      <a:r>
                        <a:rPr lang="en-US" sz="1100" noProof="0" dirty="0">
                          <a:effectLst/>
                        </a:rPr>
                        <a:t>17,130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67,970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35,829</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15,760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68,330</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tc>
                  <a:txBody>
                    <a:bodyPr/>
                    <a:lstStyle/>
                    <a:p>
                      <a:pPr algn="r">
                        <a:lnSpc>
                          <a:spcPct val="150000"/>
                        </a:lnSpc>
                        <a:spcAft>
                          <a:spcPts val="0"/>
                        </a:spcAft>
                      </a:pPr>
                      <a:r>
                        <a:rPr lang="en-US" sz="1100" noProof="0" dirty="0">
                          <a:effectLst/>
                        </a:rPr>
                        <a:t>40,945</a:t>
                      </a:r>
                      <a:endParaRPr lang="en-US" sz="1200" noProof="0" dirty="0">
                        <a:solidFill>
                          <a:srgbClr val="000000"/>
                        </a:solidFill>
                        <a:effectLst/>
                        <a:latin typeface="Times New Roman" panose="02020603050405020304" pitchFamily="18" charset="0"/>
                        <a:ea typeface="Times New Roman" panose="02020603050405020304" pitchFamily="18" charset="0"/>
                      </a:endParaRPr>
                    </a:p>
                  </a:txBody>
                  <a:tcPr marL="33350" marR="33350" marT="33350" marB="33350"/>
                </a:tc>
                <a:extLst>
                  <a:ext uri="{0D108BD9-81ED-4DB2-BD59-A6C34878D82A}">
                    <a16:rowId xmlns:a16="http://schemas.microsoft.com/office/drawing/2014/main" val="2319892123"/>
                  </a:ext>
                </a:extLst>
              </a:tr>
            </a:tbl>
          </a:graphicData>
        </a:graphic>
      </p:graphicFrame>
      <p:sp>
        <p:nvSpPr>
          <p:cNvPr id="4" name="Rectángulo 3"/>
          <p:cNvSpPr/>
          <p:nvPr/>
        </p:nvSpPr>
        <p:spPr>
          <a:xfrm>
            <a:off x="2063261" y="169065"/>
            <a:ext cx="8389034" cy="369332"/>
          </a:xfrm>
          <a:prstGeom prst="rect">
            <a:avLst/>
          </a:prstGeom>
        </p:spPr>
        <p:txBody>
          <a:bodyPr wrap="square">
            <a:spAutoFit/>
          </a:bodyPr>
          <a:lstStyle/>
          <a:p>
            <a:r>
              <a:rPr lang="en-US" b="1" dirty="0">
                <a:solidFill>
                  <a:srgbClr val="4F81BD"/>
                </a:solidFill>
                <a:latin typeface="Cambria" panose="02040503050406030204" pitchFamily="18" charset="0"/>
                <a:ea typeface="Cambria" panose="02040503050406030204" pitchFamily="18" charset="0"/>
                <a:cs typeface="Cambria" panose="02040503050406030204" pitchFamily="18" charset="0"/>
              </a:rPr>
              <a:t>Total exports (imports) of services from Latin America (Africa, million USD)</a:t>
            </a:r>
            <a:endParaRPr lang="en-US" dirty="0"/>
          </a:p>
        </p:txBody>
      </p:sp>
      <p:sp>
        <p:nvSpPr>
          <p:cNvPr id="5" name="CuadroTexto 4"/>
          <p:cNvSpPr txBox="1"/>
          <p:nvPr/>
        </p:nvSpPr>
        <p:spPr>
          <a:xfrm>
            <a:off x="10162376" y="6565209"/>
            <a:ext cx="1930337" cy="276999"/>
          </a:xfrm>
          <a:prstGeom prst="rect">
            <a:avLst/>
          </a:prstGeom>
          <a:noFill/>
        </p:spPr>
        <p:txBody>
          <a:bodyPr wrap="none" rtlCol="0">
            <a:spAutoFit/>
          </a:bodyPr>
          <a:lstStyle/>
          <a:p>
            <a:r>
              <a:rPr lang="es-AR" sz="1200" dirty="0" err="1"/>
              <a:t>Source</a:t>
            </a:r>
            <a:r>
              <a:rPr lang="es-AR" sz="1200" dirty="0"/>
              <a:t>: </a:t>
            </a:r>
            <a:r>
              <a:rPr lang="es-AR" sz="1200" dirty="0" err="1"/>
              <a:t>United</a:t>
            </a:r>
            <a:r>
              <a:rPr lang="es-AR" sz="1200" dirty="0"/>
              <a:t> </a:t>
            </a:r>
            <a:r>
              <a:rPr lang="es-AR" sz="1200" dirty="0" err="1"/>
              <a:t>Nations</a:t>
            </a:r>
            <a:endParaRPr lang="es-AR" sz="1200" dirty="0"/>
          </a:p>
        </p:txBody>
      </p:sp>
    </p:spTree>
    <p:extLst>
      <p:ext uri="{BB962C8B-B14F-4D97-AF65-F5344CB8AC3E}">
        <p14:creationId xmlns:p14="http://schemas.microsoft.com/office/powerpoint/2010/main" val="100739467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rmAutofit fontScale="90000"/>
          </a:bodyPr>
          <a:lstStyle/>
          <a:p>
            <a:r>
              <a:rPr lang="en-US" dirty="0"/>
              <a:t>Migrant flows among the main 25 destination countries </a:t>
            </a:r>
          </a:p>
        </p:txBody>
      </p:sp>
      <p:sp>
        <p:nvSpPr>
          <p:cNvPr id="5" name="Marcador de posición de imagen 4"/>
          <p:cNvSpPr>
            <a:spLocks noGrp="1"/>
          </p:cNvSpPr>
          <p:nvPr>
            <p:ph type="pic" idx="1"/>
          </p:nvPr>
        </p:nvSpPr>
        <p:spPr/>
      </p:sp>
      <p:sp>
        <p:nvSpPr>
          <p:cNvPr id="6" name="Marcador de texto 5"/>
          <p:cNvSpPr>
            <a:spLocks noGrp="1"/>
          </p:cNvSpPr>
          <p:nvPr>
            <p:ph type="body" sz="half" idx="2"/>
          </p:nvPr>
        </p:nvSpPr>
        <p:spPr/>
        <p:txBody>
          <a:bodyPr/>
          <a:lstStyle/>
          <a:p>
            <a:r>
              <a:rPr lang="en-US" b="1" dirty="0"/>
              <a:t>(accumulated 2005-2010, hundred of thousands migrants)</a:t>
            </a:r>
            <a:endParaRPr lang="en-US" dirty="0"/>
          </a:p>
        </p:txBody>
      </p:sp>
      <p:sp>
        <p:nvSpPr>
          <p:cNvPr id="3" name="Marcador de número de diapositiva 2"/>
          <p:cNvSpPr>
            <a:spLocks noGrp="1"/>
          </p:cNvSpPr>
          <p:nvPr>
            <p:ph type="sldNum" sz="quarter" idx="12"/>
          </p:nvPr>
        </p:nvSpPr>
        <p:spPr/>
        <p:txBody>
          <a:bodyPr/>
          <a:lstStyle/>
          <a:p>
            <a:fld id="{4FAB73BC-B049-4115-A692-8D63A059BFB8}" type="slidenum">
              <a:rPr lang="en-US" smtClean="0"/>
              <a:t>31</a:t>
            </a:fld>
            <a:endParaRPr lang="en-US" dirty="0"/>
          </a:p>
        </p:txBody>
      </p:sp>
      <p:pic>
        <p:nvPicPr>
          <p:cNvPr id="7" name="image22.png"/>
          <p:cNvPicPr/>
          <p:nvPr/>
        </p:nvPicPr>
        <p:blipFill>
          <a:blip r:embed="rId2"/>
          <a:srcRect/>
          <a:stretch>
            <a:fillRect/>
          </a:stretch>
        </p:blipFill>
        <p:spPr>
          <a:xfrm>
            <a:off x="1" y="0"/>
            <a:ext cx="8303739" cy="6858000"/>
          </a:xfrm>
          <a:prstGeom prst="rect">
            <a:avLst/>
          </a:prstGeom>
          <a:ln/>
        </p:spPr>
      </p:pic>
    </p:spTree>
    <p:extLst>
      <p:ext uri="{BB962C8B-B14F-4D97-AF65-F5344CB8AC3E}">
        <p14:creationId xmlns:p14="http://schemas.microsoft.com/office/powerpoint/2010/main" val="733064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1318" y="1290917"/>
            <a:ext cx="10901082" cy="4231341"/>
          </a:xfrm>
        </p:spPr>
        <p:style>
          <a:lnRef idx="1">
            <a:schemeClr val="accent3"/>
          </a:lnRef>
          <a:fillRef idx="2">
            <a:schemeClr val="accent3"/>
          </a:fillRef>
          <a:effectRef idx="1">
            <a:schemeClr val="accent3"/>
          </a:effectRef>
          <a:fontRef idx="minor">
            <a:schemeClr val="dk1"/>
          </a:fontRef>
        </p:style>
        <p:txBody>
          <a:bodyPr>
            <a:noAutofit/>
          </a:bodyPr>
          <a:lstStyle/>
          <a:p>
            <a:pPr marL="0" indent="0" algn="ctr">
              <a:buNone/>
            </a:pPr>
            <a:endParaRPr lang="en-US" sz="3200" b="1" dirty="0">
              <a:solidFill>
                <a:schemeClr val="tx1"/>
              </a:solidFill>
            </a:endParaRPr>
          </a:p>
          <a:p>
            <a:pPr marL="0" indent="0" algn="ctr">
              <a:buNone/>
            </a:pPr>
            <a:r>
              <a:rPr lang="en-US" sz="3200" b="1" dirty="0">
                <a:solidFill>
                  <a:schemeClr val="tx1"/>
                </a:solidFill>
              </a:rPr>
              <a:t>While it is clear that large trade or investment flows do not necessarily reflect a high level of cooperation, we believe that this type of analysis can serve as one of the bases for developing and implementing public policies to build cooperation platforms among our countries.</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842631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p:txBody>
          <a:bodyPr/>
          <a:lstStyle/>
          <a:p>
            <a:r>
              <a:rPr lang="es-AR" dirty="0"/>
              <a:t>THE CONCEPT OF SOUTH-SOUTH COOPERATION</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4200214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8" name="Imagen 7"/>
          <p:cNvPicPr>
            <a:picLocks noChangeAspect="1"/>
          </p:cNvPicPr>
          <p:nvPr/>
        </p:nvPicPr>
        <p:blipFill>
          <a:blip r:embed="rId2"/>
          <a:stretch>
            <a:fillRect/>
          </a:stretch>
        </p:blipFill>
        <p:spPr>
          <a:xfrm>
            <a:off x="168812" y="0"/>
            <a:ext cx="11029071" cy="6858000"/>
          </a:xfrm>
          <a:prstGeom prst="rect">
            <a:avLst/>
          </a:prstGeom>
        </p:spPr>
      </p:pic>
    </p:spTree>
    <p:extLst>
      <p:ext uri="{BB962C8B-B14F-4D97-AF65-F5344CB8AC3E}">
        <p14:creationId xmlns:p14="http://schemas.microsoft.com/office/powerpoint/2010/main" val="919875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n-US" dirty="0"/>
              <a:t>Economic interdependence and potential between Africa y LAC</a:t>
            </a:r>
            <a:endParaRPr lang="es-AR" dirty="0"/>
          </a:p>
        </p:txBody>
      </p:sp>
      <p:sp>
        <p:nvSpPr>
          <p:cNvPr id="4" name="Marcador de número de diapositiva 3"/>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163422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p:cNvSpPr>
            <a:spLocks noGrp="1"/>
          </p:cNvSpPr>
          <p:nvPr>
            <p:ph type="title"/>
          </p:nvPr>
        </p:nvSpPr>
        <p:spPr>
          <a:xfrm>
            <a:off x="1069848" y="122769"/>
            <a:ext cx="10058400" cy="1609344"/>
          </a:xfrm>
        </p:spPr>
        <p:txBody>
          <a:bodyPr/>
          <a:lstStyle/>
          <a:p>
            <a:r>
              <a:rPr lang="en-US" dirty="0"/>
              <a:t>Goods´ trade</a:t>
            </a:r>
          </a:p>
        </p:txBody>
      </p:sp>
      <p:sp>
        <p:nvSpPr>
          <p:cNvPr id="4" name="Marcador de número de diapositiva 3"/>
          <p:cNvSpPr>
            <a:spLocks noGrp="1"/>
          </p:cNvSpPr>
          <p:nvPr>
            <p:ph type="sldNum" sz="quarter" idx="12"/>
          </p:nvPr>
        </p:nvSpPr>
        <p:spPr/>
        <p:txBody>
          <a:bodyPr/>
          <a:lstStyle/>
          <a:p>
            <a:fld id="{4FAB73BC-B049-4115-A692-8D63A059BFB8}" type="slidenum">
              <a:rPr lang="en-US" smtClean="0"/>
              <a:pPr/>
              <a:t>8</a:t>
            </a:fld>
            <a:endParaRPr lang="en-US" dirty="0"/>
          </a:p>
        </p:txBody>
      </p:sp>
      <p:graphicFrame>
        <p:nvGraphicFramePr>
          <p:cNvPr id="7" name="1 Gráfico"/>
          <p:cNvGraphicFramePr>
            <a:graphicFrameLocks/>
          </p:cNvGraphicFramePr>
          <p:nvPr>
            <p:extLst>
              <p:ext uri="{D42A27DB-BD31-4B8C-83A1-F6EECF244321}">
                <p14:modId xmlns:p14="http://schemas.microsoft.com/office/powerpoint/2010/main" val="3652574548"/>
              </p:ext>
            </p:extLst>
          </p:nvPr>
        </p:nvGraphicFramePr>
        <p:xfrm>
          <a:off x="6534460" y="2093976"/>
          <a:ext cx="5096708" cy="4798644"/>
        </p:xfrm>
        <a:graphic>
          <a:graphicData uri="http://schemas.openxmlformats.org/drawingml/2006/chart">
            <c:chart xmlns:c="http://schemas.openxmlformats.org/drawingml/2006/chart" xmlns:r="http://schemas.openxmlformats.org/officeDocument/2006/relationships" r:id="rId3"/>
          </a:graphicData>
        </a:graphic>
      </p:graphicFrame>
      <p:sp>
        <p:nvSpPr>
          <p:cNvPr id="8" name="CuadroTexto 7"/>
          <p:cNvSpPr txBox="1"/>
          <p:nvPr/>
        </p:nvSpPr>
        <p:spPr>
          <a:xfrm>
            <a:off x="6691306" y="1424441"/>
            <a:ext cx="4783016" cy="369332"/>
          </a:xfrm>
          <a:prstGeom prst="rect">
            <a:avLst/>
          </a:prstGeom>
          <a:noFill/>
        </p:spPr>
        <p:txBody>
          <a:bodyPr wrap="square" rtlCol="0">
            <a:spAutoFit/>
          </a:bodyPr>
          <a:lstStyle/>
          <a:p>
            <a:r>
              <a:rPr lang="en-US" dirty="0"/>
              <a:t>Share of Africa and LAC in world exports </a:t>
            </a:r>
          </a:p>
        </p:txBody>
      </p:sp>
      <p:graphicFrame>
        <p:nvGraphicFramePr>
          <p:cNvPr id="9" name="1 Gráfico"/>
          <p:cNvGraphicFramePr/>
          <p:nvPr>
            <p:extLst>
              <p:ext uri="{D42A27DB-BD31-4B8C-83A1-F6EECF244321}">
                <p14:modId xmlns:p14="http://schemas.microsoft.com/office/powerpoint/2010/main" val="3128262956"/>
              </p:ext>
            </p:extLst>
          </p:nvPr>
        </p:nvGraphicFramePr>
        <p:xfrm>
          <a:off x="708850" y="1916779"/>
          <a:ext cx="5115174" cy="4721130"/>
        </p:xfrm>
        <a:graphic>
          <a:graphicData uri="http://schemas.openxmlformats.org/drawingml/2006/chart">
            <c:chart xmlns:c="http://schemas.openxmlformats.org/drawingml/2006/chart" xmlns:r="http://schemas.openxmlformats.org/officeDocument/2006/relationships" r:id="rId4"/>
          </a:graphicData>
        </a:graphic>
      </p:graphicFrame>
      <p:sp>
        <p:nvSpPr>
          <p:cNvPr id="10" name="CuadroTexto 9"/>
          <p:cNvSpPr txBox="1"/>
          <p:nvPr/>
        </p:nvSpPr>
        <p:spPr>
          <a:xfrm>
            <a:off x="442452" y="1494335"/>
            <a:ext cx="5766619" cy="369332"/>
          </a:xfrm>
          <a:prstGeom prst="rect">
            <a:avLst/>
          </a:prstGeom>
          <a:noFill/>
        </p:spPr>
        <p:txBody>
          <a:bodyPr wrap="square" rtlCol="0">
            <a:spAutoFit/>
          </a:bodyPr>
          <a:lstStyle/>
          <a:p>
            <a:r>
              <a:rPr lang="en-US" dirty="0"/>
              <a:t>Share of Africa (LAC) in total LAC (African) trade</a:t>
            </a:r>
          </a:p>
        </p:txBody>
      </p:sp>
      <p:sp>
        <p:nvSpPr>
          <p:cNvPr id="11" name="CuadroTexto 10"/>
          <p:cNvSpPr txBox="1"/>
          <p:nvPr/>
        </p:nvSpPr>
        <p:spPr>
          <a:xfrm>
            <a:off x="2432715" y="3839474"/>
            <a:ext cx="1172116" cy="276999"/>
          </a:xfrm>
          <a:prstGeom prst="rect">
            <a:avLst/>
          </a:prstGeom>
          <a:noFill/>
        </p:spPr>
        <p:txBody>
          <a:bodyPr wrap="none" rtlCol="0">
            <a:spAutoFit/>
          </a:bodyPr>
          <a:lstStyle/>
          <a:p>
            <a:r>
              <a:rPr lang="en-US" sz="1200" dirty="0"/>
              <a:t>LAC/AFRICA</a:t>
            </a:r>
          </a:p>
        </p:txBody>
      </p:sp>
      <p:sp>
        <p:nvSpPr>
          <p:cNvPr id="12" name="CuadroTexto 11"/>
          <p:cNvSpPr txBox="1"/>
          <p:nvPr/>
        </p:nvSpPr>
        <p:spPr>
          <a:xfrm>
            <a:off x="2585115" y="4892205"/>
            <a:ext cx="1172116" cy="276999"/>
          </a:xfrm>
          <a:prstGeom prst="rect">
            <a:avLst/>
          </a:prstGeom>
          <a:noFill/>
        </p:spPr>
        <p:txBody>
          <a:bodyPr wrap="none" rtlCol="0">
            <a:spAutoFit/>
          </a:bodyPr>
          <a:lstStyle/>
          <a:p>
            <a:r>
              <a:rPr lang="en-US" sz="1200" dirty="0"/>
              <a:t>AFRICA/LAC</a:t>
            </a:r>
          </a:p>
        </p:txBody>
      </p:sp>
      <p:sp>
        <p:nvSpPr>
          <p:cNvPr id="2" name="CuadroTexto 1"/>
          <p:cNvSpPr txBox="1"/>
          <p:nvPr/>
        </p:nvSpPr>
        <p:spPr>
          <a:xfrm>
            <a:off x="9981940" y="6615621"/>
            <a:ext cx="2292615" cy="276999"/>
          </a:xfrm>
          <a:prstGeom prst="rect">
            <a:avLst/>
          </a:prstGeom>
          <a:noFill/>
        </p:spPr>
        <p:txBody>
          <a:bodyPr wrap="none" rtlCol="0">
            <a:spAutoFit/>
          </a:bodyPr>
          <a:lstStyle/>
          <a:p>
            <a:r>
              <a:rPr lang="es-AR" sz="1200" dirty="0" err="1"/>
              <a:t>Source</a:t>
            </a:r>
            <a:r>
              <a:rPr lang="es-AR" sz="1200" dirty="0"/>
              <a:t>: WTO and </a:t>
            </a:r>
            <a:r>
              <a:rPr lang="es-AR" sz="1200" dirty="0" err="1"/>
              <a:t>Comtrade</a:t>
            </a:r>
            <a:endParaRPr lang="es-AR" sz="1200" dirty="0"/>
          </a:p>
        </p:txBody>
      </p:sp>
    </p:spTree>
    <p:extLst>
      <p:ext uri="{BB962C8B-B14F-4D97-AF65-F5344CB8AC3E}">
        <p14:creationId xmlns:p14="http://schemas.microsoft.com/office/powerpoint/2010/main" val="1939515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80 Imagen"/>
          <p:cNvPicPr>
            <a:picLocks noChangeAspect="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4110" t="-829"/>
          <a:stretch/>
        </p:blipFill>
        <p:spPr>
          <a:xfrm>
            <a:off x="1524000" y="-24"/>
            <a:ext cx="9144000" cy="6858000"/>
          </a:xfrm>
          <a:prstGeom prst="rect">
            <a:avLst/>
          </a:prstGeom>
        </p:spPr>
      </p:pic>
      <p:grpSp>
        <p:nvGrpSpPr>
          <p:cNvPr id="2" name="90 Grupo"/>
          <p:cNvGrpSpPr/>
          <p:nvPr/>
        </p:nvGrpSpPr>
        <p:grpSpPr>
          <a:xfrm>
            <a:off x="5015880" y="2084852"/>
            <a:ext cx="3024336" cy="1632181"/>
            <a:chOff x="3491880" y="1563638"/>
            <a:chExt cx="3024336" cy="1224136"/>
          </a:xfrm>
        </p:grpSpPr>
        <p:cxnSp>
          <p:nvCxnSpPr>
            <p:cNvPr id="6" name="5 Conector curvado"/>
            <p:cNvCxnSpPr/>
            <p:nvPr/>
          </p:nvCxnSpPr>
          <p:spPr>
            <a:xfrm flipV="1">
              <a:off x="3491880" y="1563638"/>
              <a:ext cx="3024336" cy="1224136"/>
            </a:xfrm>
            <a:prstGeom prst="curvedConnector3">
              <a:avLst>
                <a:gd name="adj1" fmla="val 50000"/>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9" name="48 CuadroTexto"/>
            <p:cNvSpPr txBox="1"/>
            <p:nvPr/>
          </p:nvSpPr>
          <p:spPr>
            <a:xfrm>
              <a:off x="4837244" y="1819793"/>
              <a:ext cx="49084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22%</a:t>
              </a:r>
            </a:p>
          </p:txBody>
        </p:sp>
      </p:grpSp>
      <p:grpSp>
        <p:nvGrpSpPr>
          <p:cNvPr id="3" name="98 Grupo"/>
          <p:cNvGrpSpPr/>
          <p:nvPr/>
        </p:nvGrpSpPr>
        <p:grpSpPr>
          <a:xfrm>
            <a:off x="4151788" y="740702"/>
            <a:ext cx="3620957" cy="4331660"/>
            <a:chOff x="2627786" y="555526"/>
            <a:chExt cx="3620957" cy="3248745"/>
          </a:xfrm>
        </p:grpSpPr>
        <p:cxnSp>
          <p:nvCxnSpPr>
            <p:cNvPr id="41" name="40 Conector curvado"/>
            <p:cNvCxnSpPr/>
            <p:nvPr/>
          </p:nvCxnSpPr>
          <p:spPr>
            <a:xfrm flipV="1">
              <a:off x="2627786" y="555526"/>
              <a:ext cx="3620957" cy="3248745"/>
            </a:xfrm>
            <a:prstGeom prst="curvedConnector3">
              <a:avLst>
                <a:gd name="adj1" fmla="val 77514"/>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0" name="49 CuadroTexto"/>
            <p:cNvSpPr txBox="1"/>
            <p:nvPr/>
          </p:nvSpPr>
          <p:spPr>
            <a:xfrm>
              <a:off x="4284477" y="3200023"/>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3%</a:t>
              </a:r>
            </a:p>
          </p:txBody>
        </p:sp>
      </p:grpSp>
      <p:grpSp>
        <p:nvGrpSpPr>
          <p:cNvPr id="4" name="93 Grupo"/>
          <p:cNvGrpSpPr/>
          <p:nvPr/>
        </p:nvGrpSpPr>
        <p:grpSpPr>
          <a:xfrm>
            <a:off x="4151786" y="4869169"/>
            <a:ext cx="4608510" cy="276999"/>
            <a:chOff x="2627786" y="3651871"/>
            <a:chExt cx="4608510" cy="207749"/>
          </a:xfrm>
        </p:grpSpPr>
        <p:cxnSp>
          <p:nvCxnSpPr>
            <p:cNvPr id="26" name="25 Conector curvado"/>
            <p:cNvCxnSpPr/>
            <p:nvPr/>
          </p:nvCxnSpPr>
          <p:spPr>
            <a:xfrm flipV="1">
              <a:off x="2627786" y="3777885"/>
              <a:ext cx="4608510" cy="26386"/>
            </a:xfrm>
            <a:prstGeom prst="curvedConnector3">
              <a:avLst>
                <a:gd name="adj1" fmla="val 50000"/>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1" name="50 CuadroTexto"/>
            <p:cNvSpPr txBox="1"/>
            <p:nvPr/>
          </p:nvSpPr>
          <p:spPr>
            <a:xfrm>
              <a:off x="4671882" y="3651871"/>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3%</a:t>
              </a:r>
            </a:p>
          </p:txBody>
        </p:sp>
      </p:grpSp>
      <p:grpSp>
        <p:nvGrpSpPr>
          <p:cNvPr id="5" name="94 Grupo"/>
          <p:cNvGrpSpPr/>
          <p:nvPr/>
        </p:nvGrpSpPr>
        <p:grpSpPr>
          <a:xfrm>
            <a:off x="4151786" y="1124746"/>
            <a:ext cx="5112566" cy="3912435"/>
            <a:chOff x="2627786" y="843559"/>
            <a:chExt cx="5112566" cy="2934326"/>
          </a:xfrm>
        </p:grpSpPr>
        <p:cxnSp>
          <p:nvCxnSpPr>
            <p:cNvPr id="35" name="34 Conector curvado"/>
            <p:cNvCxnSpPr/>
            <p:nvPr/>
          </p:nvCxnSpPr>
          <p:spPr>
            <a:xfrm flipV="1">
              <a:off x="2627786" y="843559"/>
              <a:ext cx="5112566" cy="2934326"/>
            </a:xfrm>
            <a:prstGeom prst="curvedConnector3">
              <a:avLst>
                <a:gd name="adj1" fmla="val 106059"/>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2" name="51 CuadroTexto"/>
            <p:cNvSpPr txBox="1"/>
            <p:nvPr/>
          </p:nvSpPr>
          <p:spPr>
            <a:xfrm>
              <a:off x="5034408" y="3340840"/>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3%</a:t>
              </a:r>
            </a:p>
          </p:txBody>
        </p:sp>
      </p:grpSp>
      <p:grpSp>
        <p:nvGrpSpPr>
          <p:cNvPr id="7" name="91 Grupo"/>
          <p:cNvGrpSpPr/>
          <p:nvPr/>
        </p:nvGrpSpPr>
        <p:grpSpPr>
          <a:xfrm>
            <a:off x="4943874" y="740703"/>
            <a:ext cx="2804345" cy="2968911"/>
            <a:chOff x="3419872" y="555526"/>
            <a:chExt cx="2804345" cy="2226683"/>
          </a:xfrm>
        </p:grpSpPr>
        <p:cxnSp>
          <p:nvCxnSpPr>
            <p:cNvPr id="9" name="8 Conector curvado"/>
            <p:cNvCxnSpPr/>
            <p:nvPr/>
          </p:nvCxnSpPr>
          <p:spPr>
            <a:xfrm flipV="1">
              <a:off x="3419872" y="555526"/>
              <a:ext cx="2804345" cy="2226683"/>
            </a:xfrm>
            <a:prstGeom prst="curvedConnector3">
              <a:avLst>
                <a:gd name="adj1" fmla="val 50000"/>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3" name="52 CuadroTexto"/>
            <p:cNvSpPr txBox="1"/>
            <p:nvPr/>
          </p:nvSpPr>
          <p:spPr>
            <a:xfrm>
              <a:off x="4707201" y="1286639"/>
              <a:ext cx="49084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12%</a:t>
              </a:r>
            </a:p>
          </p:txBody>
        </p:sp>
      </p:grpSp>
      <p:grpSp>
        <p:nvGrpSpPr>
          <p:cNvPr id="8" name="97 Grupo"/>
          <p:cNvGrpSpPr/>
          <p:nvPr/>
        </p:nvGrpSpPr>
        <p:grpSpPr>
          <a:xfrm>
            <a:off x="4943872" y="1028736"/>
            <a:ext cx="4248472" cy="2680875"/>
            <a:chOff x="3419872" y="771551"/>
            <a:chExt cx="4248472" cy="2010656"/>
          </a:xfrm>
        </p:grpSpPr>
        <p:cxnSp>
          <p:nvCxnSpPr>
            <p:cNvPr id="15" name="14 Conector curvado"/>
            <p:cNvCxnSpPr/>
            <p:nvPr/>
          </p:nvCxnSpPr>
          <p:spPr>
            <a:xfrm flipV="1">
              <a:off x="3419872" y="771551"/>
              <a:ext cx="4248472" cy="2010656"/>
            </a:xfrm>
            <a:prstGeom prst="curvedConnector3">
              <a:avLst>
                <a:gd name="adj1" fmla="val 81803"/>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4" name="53 CuadroTexto"/>
            <p:cNvSpPr txBox="1"/>
            <p:nvPr/>
          </p:nvSpPr>
          <p:spPr>
            <a:xfrm>
              <a:off x="6021277" y="2169014"/>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6%</a:t>
              </a:r>
            </a:p>
          </p:txBody>
        </p:sp>
      </p:grpSp>
      <p:grpSp>
        <p:nvGrpSpPr>
          <p:cNvPr id="10" name="96 Grupo"/>
          <p:cNvGrpSpPr/>
          <p:nvPr/>
        </p:nvGrpSpPr>
        <p:grpSpPr>
          <a:xfrm>
            <a:off x="4943872" y="3517527"/>
            <a:ext cx="3528392" cy="276999"/>
            <a:chOff x="3419872" y="2638141"/>
            <a:chExt cx="3528392" cy="207749"/>
          </a:xfrm>
        </p:grpSpPr>
        <p:cxnSp>
          <p:nvCxnSpPr>
            <p:cNvPr id="18" name="17 Conector curvado"/>
            <p:cNvCxnSpPr/>
            <p:nvPr/>
          </p:nvCxnSpPr>
          <p:spPr>
            <a:xfrm>
              <a:off x="3419872" y="2776640"/>
              <a:ext cx="3528392" cy="12700"/>
            </a:xfrm>
            <a:prstGeom prst="curvedConnector3">
              <a:avLst>
                <a:gd name="adj1" fmla="val 50000"/>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55" name="54 CuadroTexto"/>
            <p:cNvSpPr txBox="1"/>
            <p:nvPr/>
          </p:nvSpPr>
          <p:spPr>
            <a:xfrm>
              <a:off x="6045803" y="2638141"/>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5%</a:t>
              </a:r>
            </a:p>
          </p:txBody>
        </p:sp>
      </p:grpSp>
      <p:grpSp>
        <p:nvGrpSpPr>
          <p:cNvPr id="11" name="95 Grupo"/>
          <p:cNvGrpSpPr/>
          <p:nvPr/>
        </p:nvGrpSpPr>
        <p:grpSpPr>
          <a:xfrm>
            <a:off x="4943872" y="3709609"/>
            <a:ext cx="3960440" cy="1528885"/>
            <a:chOff x="3419872" y="2782207"/>
            <a:chExt cx="3672408" cy="835632"/>
          </a:xfrm>
        </p:grpSpPr>
        <p:cxnSp>
          <p:nvCxnSpPr>
            <p:cNvPr id="22" name="21 Conector curvado"/>
            <p:cNvCxnSpPr/>
            <p:nvPr/>
          </p:nvCxnSpPr>
          <p:spPr>
            <a:xfrm>
              <a:off x="3419872" y="2782207"/>
              <a:ext cx="3672408" cy="835632"/>
            </a:xfrm>
            <a:prstGeom prst="curvedConnector3">
              <a:avLst>
                <a:gd name="adj1" fmla="val 60406"/>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9" name="78 CuadroTexto"/>
            <p:cNvSpPr txBox="1"/>
            <p:nvPr/>
          </p:nvSpPr>
          <p:spPr>
            <a:xfrm>
              <a:off x="5328084" y="2923024"/>
              <a:ext cx="376361" cy="151397"/>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7%</a:t>
              </a:r>
            </a:p>
          </p:txBody>
        </p:sp>
      </p:grpSp>
      <p:sp>
        <p:nvSpPr>
          <p:cNvPr id="80" name="79 Redondear rectángulo de esquina diagonal"/>
          <p:cNvSpPr/>
          <p:nvPr/>
        </p:nvSpPr>
        <p:spPr>
          <a:xfrm>
            <a:off x="380833" y="3702193"/>
            <a:ext cx="2399286" cy="1386373"/>
          </a:xfrm>
          <a:prstGeom prst="round2Diag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000" b="1" dirty="0">
                <a:latin typeface="Cambria" pitchFamily="18" charset="0"/>
              </a:rPr>
              <a:t>9 bilateral relations = 64% total inter-regional trade</a:t>
            </a:r>
          </a:p>
        </p:txBody>
      </p:sp>
      <p:grpSp>
        <p:nvGrpSpPr>
          <p:cNvPr id="12" name="92 Grupo"/>
          <p:cNvGrpSpPr/>
          <p:nvPr/>
        </p:nvGrpSpPr>
        <p:grpSpPr>
          <a:xfrm>
            <a:off x="5015881" y="519088"/>
            <a:ext cx="2248520" cy="3191567"/>
            <a:chOff x="3491881" y="389315"/>
            <a:chExt cx="2248520" cy="2393675"/>
          </a:xfrm>
        </p:grpSpPr>
        <p:cxnSp>
          <p:nvCxnSpPr>
            <p:cNvPr id="84" name="83 Conector curvado"/>
            <p:cNvCxnSpPr/>
            <p:nvPr/>
          </p:nvCxnSpPr>
          <p:spPr>
            <a:xfrm rot="5400000" flipH="1" flipV="1">
              <a:off x="3419303" y="461893"/>
              <a:ext cx="2393675" cy="2248520"/>
            </a:xfrm>
            <a:prstGeom prst="curvedConnector3">
              <a:avLst>
                <a:gd name="adj1" fmla="val 102455"/>
              </a:avLst>
            </a:prstGeom>
            <a:ln w="9525" cap="flat" cmpd="sng" algn="ctr">
              <a:solidFill>
                <a:schemeClr val="accent4"/>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90" name="89 CuadroTexto"/>
            <p:cNvSpPr txBox="1"/>
            <p:nvPr/>
          </p:nvSpPr>
          <p:spPr>
            <a:xfrm>
              <a:off x="3635896" y="771551"/>
              <a:ext cx="405880" cy="207749"/>
            </a:xfrm>
            <a:prstGeom prst="rect">
              <a:avLst/>
            </a:prstGeom>
          </p:spPr>
          <p:style>
            <a:lnRef idx="0">
              <a:schemeClr val="accent6"/>
            </a:lnRef>
            <a:fillRef idx="3">
              <a:schemeClr val="accent6"/>
            </a:fillRef>
            <a:effectRef idx="3">
              <a:schemeClr val="accent6"/>
            </a:effectRef>
            <a:fontRef idx="minor">
              <a:schemeClr val="lt1"/>
            </a:fontRef>
          </p:style>
          <p:txBody>
            <a:bodyPr wrap="none" rtlCol="0">
              <a:spAutoFit/>
            </a:bodyPr>
            <a:lstStyle/>
            <a:p>
              <a:r>
                <a:rPr lang="en-US" sz="1200" dirty="0">
                  <a:latin typeface="Cambria" pitchFamily="18" charset="0"/>
                </a:rPr>
                <a:t>4%</a:t>
              </a:r>
            </a:p>
          </p:txBody>
        </p:sp>
      </p:grpSp>
      <p:sp>
        <p:nvSpPr>
          <p:cNvPr id="31" name="Rectangle 2"/>
          <p:cNvSpPr>
            <a:spLocks noChangeArrowheads="1"/>
          </p:cNvSpPr>
          <p:nvPr/>
        </p:nvSpPr>
        <p:spPr bwMode="auto">
          <a:xfrm>
            <a:off x="8400256" y="6654552"/>
            <a:ext cx="2051708" cy="2308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just" defTabSz="914400" fontAlgn="base">
              <a:spcBef>
                <a:spcPct val="0"/>
              </a:spcBef>
              <a:spcAft>
                <a:spcPct val="0"/>
              </a:spcAft>
            </a:pPr>
            <a:r>
              <a:rPr lang="en-US" sz="900" dirty="0">
                <a:solidFill>
                  <a:srgbClr val="000000"/>
                </a:solidFill>
                <a:latin typeface="Cambria" pitchFamily="18" charset="0"/>
                <a:ea typeface="Calibri" pitchFamily="34" charset="0"/>
                <a:cs typeface="Times New Roman" pitchFamily="18" charset="0"/>
              </a:rPr>
              <a:t>Data source: </a:t>
            </a:r>
            <a:r>
              <a:rPr lang="en-US" sz="900" dirty="0" err="1">
                <a:solidFill>
                  <a:srgbClr val="000000"/>
                </a:solidFill>
                <a:latin typeface="Cambria" pitchFamily="18" charset="0"/>
                <a:ea typeface="Calibri" pitchFamily="34" charset="0"/>
                <a:cs typeface="Times New Roman" pitchFamily="18" charset="0"/>
              </a:rPr>
              <a:t>COMTRADE</a:t>
            </a:r>
            <a:r>
              <a:rPr lang="en-US" sz="900" dirty="0">
                <a:solidFill>
                  <a:srgbClr val="000000"/>
                </a:solidFill>
                <a:latin typeface="Cambria" pitchFamily="18" charset="0"/>
                <a:ea typeface="Calibri" pitchFamily="34" charset="0"/>
                <a:cs typeface="Times New Roman" pitchFamily="18" charset="0"/>
              </a:rPr>
              <a:t>.</a:t>
            </a:r>
            <a:endParaRPr lang="en-US" sz="1800" dirty="0">
              <a:solidFill>
                <a:srgbClr val="000000"/>
              </a:solidFill>
              <a:latin typeface="Arial" pitchFamily="34" charset="0"/>
              <a:cs typeface="Arial" pitchFamily="34" charset="0"/>
            </a:endParaRPr>
          </a:p>
        </p:txBody>
      </p:sp>
      <p:sp>
        <p:nvSpPr>
          <p:cNvPr id="13" name="Marcador de número de diapositiva 1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233608556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tras en madera">
  <a:themeElements>
    <a:clrScheme name="Wood Type">
      <a:dk1>
        <a:sysClr val="windowText" lastClr="000000"/>
      </a:dk1>
      <a:lt1>
        <a:sysClr val="window" lastClr="FFFFFF"/>
      </a:lt1>
      <a:dk2>
        <a:srgbClr val="84ACB6"/>
      </a:dk2>
      <a:lt2>
        <a:srgbClr val="EBE9DD"/>
      </a:lt2>
      <a:accent1>
        <a:srgbClr val="6F8183"/>
      </a:accent1>
      <a:accent2>
        <a:srgbClr val="967E96"/>
      </a:accent2>
      <a:accent3>
        <a:srgbClr val="CCC893"/>
      </a:accent3>
      <a:accent4>
        <a:srgbClr val="A54D74"/>
      </a:accent4>
      <a:accent5>
        <a:srgbClr val="949C6B"/>
      </a:accent5>
      <a:accent6>
        <a:srgbClr val="766A50"/>
      </a:accent6>
      <a:hlink>
        <a:srgbClr val="CC6600"/>
      </a:hlink>
      <a:folHlink>
        <a:srgbClr val="777777"/>
      </a:folHlink>
    </a:clrScheme>
    <a:fontScheme name="Wood Typ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8E89CD47-BF55-4DDE-B823-2283AA7E7695}"/>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TM03090434[[fn=Madera]]</Template>
  <TotalTime>1817</TotalTime>
  <Words>2706</Words>
  <Application>Microsoft Office PowerPoint</Application>
  <PresentationFormat>Panorámica</PresentationFormat>
  <Paragraphs>531</Paragraphs>
  <Slides>31</Slides>
  <Notes>8</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31</vt:i4>
      </vt:variant>
    </vt:vector>
  </HeadingPairs>
  <TitlesOfParts>
    <vt:vector size="41" baseType="lpstr">
      <vt:lpstr>Arial</vt:lpstr>
      <vt:lpstr>Arial</vt:lpstr>
      <vt:lpstr>Bookman Old Style</vt:lpstr>
      <vt:lpstr>Calibri</vt:lpstr>
      <vt:lpstr>Cambria</vt:lpstr>
      <vt:lpstr>Century Gothic</vt:lpstr>
      <vt:lpstr>Symbol</vt:lpstr>
      <vt:lpstr>Times New Roman</vt:lpstr>
      <vt:lpstr>Wingdings</vt:lpstr>
      <vt:lpstr>Letras en madera</vt:lpstr>
      <vt:lpstr>South-South Cooperation as Development Strategy </vt:lpstr>
      <vt:lpstr>Objective</vt:lpstr>
      <vt:lpstr>Integration among countries</vt:lpstr>
      <vt:lpstr>Presentación de PowerPoint</vt:lpstr>
      <vt:lpstr>THE CONCEPT OF SOUTH-SOUTH COOPERATION</vt:lpstr>
      <vt:lpstr>Presentación de PowerPoint</vt:lpstr>
      <vt:lpstr>Economic interdependence and potential between Africa y LAC</vt:lpstr>
      <vt:lpstr>Goods´ trade</vt:lpstr>
      <vt:lpstr>Presentación de PowerPoint</vt:lpstr>
      <vt:lpstr>Commercial potential between Africa and Latin America </vt:lpstr>
      <vt:lpstr>African exports´ potential to Latin America</vt:lpstr>
      <vt:lpstr>Latin American exports´ potential to Africa </vt:lpstr>
      <vt:lpstr>Presentación de PowerPoint</vt:lpstr>
      <vt:lpstr>Presentación de PowerPoint</vt:lpstr>
      <vt:lpstr>Presentación de PowerPoint</vt:lpstr>
      <vt:lpstr>Commercial presence</vt:lpstr>
      <vt:lpstr>Commercial presence</vt:lpstr>
      <vt:lpstr>Migration flows</vt:lpstr>
      <vt:lpstr>World migration flows </vt:lpstr>
      <vt:lpstr>Inward FDI flows in Africa and LAC</vt:lpstr>
      <vt:lpstr>Outward FDI flows from Africa and LAC</vt:lpstr>
      <vt:lpstr>Bilateral FDI flows</vt:lpstr>
      <vt:lpstr>LAC FDI flows to Africa</vt:lpstr>
      <vt:lpstr>African FDI flows to LAC</vt:lpstr>
      <vt:lpstr>Some final remarks (1)</vt:lpstr>
      <vt:lpstr>Some Final Remarks (2)</vt:lpstr>
      <vt:lpstr>Annex</vt:lpstr>
      <vt:lpstr>The South</vt:lpstr>
      <vt:lpstr>Presentación de PowerPoint</vt:lpstr>
      <vt:lpstr>Presentación de PowerPoint</vt:lpstr>
      <vt:lpstr>Migrant flows among the main 25 destination countries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South-South Cooperation as Development Strategy.</dc:title>
  <dc:creator>Jesica De Angelis</dc:creator>
  <cp:lastModifiedBy>Jesica De Angelis</cp:lastModifiedBy>
  <cp:revision>48</cp:revision>
  <dcterms:created xsi:type="dcterms:W3CDTF">2016-09-28T13:37:29Z</dcterms:created>
  <dcterms:modified xsi:type="dcterms:W3CDTF">2016-10-03T02:53:50Z</dcterms:modified>
</cp:coreProperties>
</file>